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2"/>
  </p:notesMasterIdLst>
  <p:sldIdLst>
    <p:sldId id="256" r:id="rId2"/>
    <p:sldId id="263" r:id="rId3"/>
    <p:sldId id="282" r:id="rId4"/>
    <p:sldId id="283" r:id="rId5"/>
    <p:sldId id="280" r:id="rId6"/>
    <p:sldId id="270" r:id="rId7"/>
    <p:sldId id="274" r:id="rId8"/>
    <p:sldId id="288" r:id="rId9"/>
    <p:sldId id="286" r:id="rId10"/>
    <p:sldId id="287"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BE4AEE-B136-4EF6-B05A-64D97DBA1651}">
  <a:tblStyle styleId="{BABE4AEE-B136-4EF6-B05A-64D97DBA16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30"/>
    <p:restoredTop sz="96405"/>
  </p:normalViewPr>
  <p:slideViewPr>
    <p:cSldViewPr snapToGrid="0">
      <p:cViewPr varScale="1">
        <p:scale>
          <a:sx n="150" d="100"/>
          <a:sy n="150" d="100"/>
        </p:scale>
        <p:origin x="38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95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6a754f54f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6a754f54f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70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57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33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58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89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34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53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6a754f54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6a754f54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8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cbsnews.com/news/boutique-gym-classes-spark-new-trend-health-fitness-indust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ncbi.nlm.nih.gov/pmc/articles/PMC7314621/" TargetMode="External"/><Relationship Id="rId7" Type="http://schemas.openxmlformats.org/officeDocument/2006/relationships/hyperlink" Target="http://www.ncbi.nlm.nih.gov/pmc/articles/PMC390391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cdc.gov/mmwr/volumes/69/wr/mm6932a1.htm" TargetMode="External"/><Relationship Id="rId5" Type="http://schemas.openxmlformats.org/officeDocument/2006/relationships/hyperlink" Target="https://www.mayoclinic.org/diseases-conditions/depression/in-depth/depression-and-exercise/art-20046495" TargetMode="External"/><Relationship Id="rId4" Type="http://schemas.openxmlformats.org/officeDocument/2006/relationships/hyperlink" Target="https://www.health.harvard.edu/staying-healthy/how-to-boost-your-immune-syste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dh.la.gov/index.cfm/page/399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covid19.colorado.gov/covid19-outbreak-dat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tif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1506298" y="1976269"/>
            <a:ext cx="6131403" cy="24968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dirty="0"/>
          </a:p>
          <a:p>
            <a:pPr marL="0" indent="0">
              <a:lnSpc>
                <a:spcPts val="4200"/>
              </a:lnSpc>
            </a:pPr>
            <a:r>
              <a:rPr lang="en-US" b="1" dirty="0">
                <a:solidFill>
                  <a:schemeClr val="tx1"/>
                </a:solidFill>
              </a:rPr>
              <a:t>Addressing Mitigation:  </a:t>
            </a:r>
          </a:p>
          <a:p>
            <a:pPr marL="0" indent="0">
              <a:lnSpc>
                <a:spcPts val="4200"/>
              </a:lnSpc>
            </a:pPr>
            <a:r>
              <a:rPr lang="en-US" sz="2000" b="1" dirty="0">
                <a:solidFill>
                  <a:schemeClr val="tx1"/>
                </a:solidFill>
              </a:rPr>
              <a:t>How Illinois can permit group exercise classes and operate them safely across the state</a:t>
            </a:r>
            <a:endParaRPr sz="1100" dirty="0"/>
          </a:p>
        </p:txBody>
      </p:sp>
      <p:pic>
        <p:nvPicPr>
          <p:cNvPr id="2" name="Picture 4">
            <a:extLst>
              <a:ext uri="{FF2B5EF4-FFF2-40B4-BE49-F238E27FC236}">
                <a16:creationId xmlns:a16="http://schemas.microsoft.com/office/drawing/2014/main" id="{2CF3118B-A92A-40E0-B72A-309810A50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22" y="503983"/>
            <a:ext cx="895350" cy="857250"/>
          </a:xfrm>
          <a:prstGeom prst="rect">
            <a:avLst/>
          </a:prstGeom>
          <a:solidFill>
            <a:schemeClr val="accent6"/>
          </a:solidFill>
          <a:ln w="38100">
            <a:solidFill>
              <a:schemeClr val="accent6"/>
            </a:solidFill>
          </a:ln>
        </p:spPr>
      </p:pic>
      <p:sp>
        <p:nvSpPr>
          <p:cNvPr id="8" name="TextBox 7">
            <a:extLst>
              <a:ext uri="{FF2B5EF4-FFF2-40B4-BE49-F238E27FC236}">
                <a16:creationId xmlns:a16="http://schemas.microsoft.com/office/drawing/2014/main" id="{8117FBF7-9B43-4B9F-9FD7-4E27DBFCBBE5}"/>
              </a:ext>
            </a:extLst>
          </p:cNvPr>
          <p:cNvSpPr txBox="1"/>
          <p:nvPr/>
        </p:nvSpPr>
        <p:spPr>
          <a:xfrm>
            <a:off x="2515972" y="484847"/>
            <a:ext cx="5214551" cy="1122487"/>
          </a:xfrm>
          <a:prstGeom prst="rect">
            <a:avLst/>
          </a:prstGeom>
          <a:noFill/>
        </p:spPr>
        <p:txBody>
          <a:bodyPr wrap="square">
            <a:spAutoFit/>
          </a:bodyPr>
          <a:lstStyle/>
          <a:p>
            <a:pPr>
              <a:lnSpc>
                <a:spcPts val="3800"/>
              </a:lnSpc>
            </a:pPr>
            <a:r>
              <a:rPr lang="en-US" sz="4800" dirty="0">
                <a:solidFill>
                  <a:schemeClr val="bg1">
                    <a:lumMod val="50000"/>
                  </a:schemeClr>
                </a:solidFill>
                <a:latin typeface="Aharoni" panose="020B0604020202020204" pitchFamily="2" charset="-79"/>
                <a:cs typeface="Aharoni" panose="020B0604020202020204" pitchFamily="2" charset="-79"/>
              </a:rPr>
              <a:t>ILLINOIS </a:t>
            </a:r>
            <a:r>
              <a:rPr lang="en-US" sz="4800" dirty="0">
                <a:solidFill>
                  <a:schemeClr val="bg1">
                    <a:lumMod val="50000"/>
                  </a:schemeClr>
                </a:solidFill>
                <a:latin typeface="Aharoni" panose="02010803020104030203" pitchFamily="2" charset="-79"/>
                <a:cs typeface="Aharoni" panose="02010803020104030203" pitchFamily="2" charset="-79"/>
              </a:rPr>
              <a:t>FITNESS</a:t>
            </a:r>
            <a:r>
              <a:rPr lang="en-US" sz="4800" dirty="0">
                <a:solidFill>
                  <a:schemeClr val="bg1">
                    <a:lumMod val="50000"/>
                  </a:schemeClr>
                </a:solidFill>
                <a:latin typeface="Aharoni" panose="020B0604020202020204" pitchFamily="2" charset="-79"/>
                <a:cs typeface="Aharoni" panose="020B0604020202020204" pitchFamily="2" charset="-79"/>
              </a:rPr>
              <a:t> ALLIANCE</a:t>
            </a:r>
            <a:endParaRPr lang="en-US" sz="48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91440"/>
            <a:ext cx="8520600" cy="572700"/>
          </a:xfrm>
          <a:prstGeom prst="rect">
            <a:avLst/>
          </a:prstGeom>
        </p:spPr>
        <p:txBody>
          <a:bodyPr spcFirstLastPara="1" wrap="square" lIns="91425" tIns="91425" rIns="91425" bIns="91425" anchor="t" anchorCtr="0">
            <a:noAutofit/>
          </a:bodyPr>
          <a:lstStyle/>
          <a:p>
            <a:pPr lvl="0"/>
            <a:r>
              <a:rPr lang="en" sz="1600" b="1" dirty="0"/>
              <a:t>CHARTS AND DATA: </a:t>
            </a:r>
            <a:r>
              <a:rPr lang="en-US" sz="1600" b="1" dirty="0"/>
              <a:t>New York Contract Tracing Data reiterates that fitness centers are not where spread is happening</a:t>
            </a:r>
            <a:endParaRPr sz="1600" b="1" dirty="0"/>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4" name="TextBox 3">
            <a:extLst>
              <a:ext uri="{FF2B5EF4-FFF2-40B4-BE49-F238E27FC236}">
                <a16:creationId xmlns:a16="http://schemas.microsoft.com/office/drawing/2014/main" id="{4EA04B30-4FEC-4EBA-A50E-74312EEDFC21}"/>
              </a:ext>
            </a:extLst>
          </p:cNvPr>
          <p:cNvSpPr txBox="1"/>
          <p:nvPr/>
        </p:nvSpPr>
        <p:spPr>
          <a:xfrm>
            <a:off x="7230533" y="1508228"/>
            <a:ext cx="1766710" cy="2554545"/>
          </a:xfrm>
          <a:prstGeom prst="rect">
            <a:avLst/>
          </a:prstGeom>
          <a:noFill/>
        </p:spPr>
        <p:txBody>
          <a:bodyPr wrap="square" rtlCol="0">
            <a:spAutoFit/>
          </a:bodyPr>
          <a:lstStyle/>
          <a:p>
            <a:pPr algn="ctr"/>
            <a:r>
              <a:rPr lang="en-US" sz="1600" b="1" dirty="0"/>
              <a:t>Health clubs have been the source for 0.06% of cases. As a result, Gov Cuomo has loosened restrictions on the Fitness industry in NY.</a:t>
            </a:r>
            <a:endParaRPr lang="en-US" sz="2800" b="1" dirty="0"/>
          </a:p>
        </p:txBody>
      </p:sp>
      <p:sp>
        <p:nvSpPr>
          <p:cNvPr id="8" name="TextBox 7">
            <a:extLst>
              <a:ext uri="{FF2B5EF4-FFF2-40B4-BE49-F238E27FC236}">
                <a16:creationId xmlns:a16="http://schemas.microsoft.com/office/drawing/2014/main" id="{41EB81E1-45D1-4D5D-B03E-66147C967A1C}"/>
              </a:ext>
            </a:extLst>
          </p:cNvPr>
          <p:cNvSpPr txBox="1"/>
          <p:nvPr/>
        </p:nvSpPr>
        <p:spPr>
          <a:xfrm>
            <a:off x="182880" y="4841862"/>
            <a:ext cx="8289578" cy="215444"/>
          </a:xfrm>
          <a:prstGeom prst="rect">
            <a:avLst/>
          </a:prstGeom>
          <a:noFill/>
        </p:spPr>
        <p:txBody>
          <a:bodyPr wrap="square" rtlCol="0">
            <a:spAutoFit/>
          </a:bodyPr>
          <a:lstStyle/>
          <a:p>
            <a:r>
              <a:rPr lang="en-US" sz="800" dirty="0"/>
              <a:t>12/11/20 Press Conference with Gov Cuomo</a:t>
            </a:r>
            <a:endParaRPr lang="en-US" sz="1100" dirty="0"/>
          </a:p>
        </p:txBody>
      </p:sp>
      <p:sp>
        <p:nvSpPr>
          <p:cNvPr id="12" name="Google Shape;65;p14">
            <a:extLst>
              <a:ext uri="{FF2B5EF4-FFF2-40B4-BE49-F238E27FC236}">
                <a16:creationId xmlns:a16="http://schemas.microsoft.com/office/drawing/2014/main" id="{3229869D-7071-544D-98A9-BB6AB55D00F0}"/>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10</a:t>
            </a:fld>
            <a:endParaRPr lang="en"/>
          </a:p>
        </p:txBody>
      </p:sp>
      <p:sp>
        <p:nvSpPr>
          <p:cNvPr id="18" name="Isosceles Triangle 13">
            <a:extLst>
              <a:ext uri="{FF2B5EF4-FFF2-40B4-BE49-F238E27FC236}">
                <a16:creationId xmlns:a16="http://schemas.microsoft.com/office/drawing/2014/main" id="{745C1D90-090E-CD43-A21D-3695FC98A901}"/>
              </a:ext>
            </a:extLst>
          </p:cNvPr>
          <p:cNvSpPr/>
          <p:nvPr/>
        </p:nvSpPr>
        <p:spPr>
          <a:xfrm rot="5400000">
            <a:off x="5394789" y="2696447"/>
            <a:ext cx="3195088" cy="178107"/>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3" name="Google Shape;63;p14">
            <a:extLst>
              <a:ext uri="{FF2B5EF4-FFF2-40B4-BE49-F238E27FC236}">
                <a16:creationId xmlns:a16="http://schemas.microsoft.com/office/drawing/2014/main" id="{11159056-4D98-CF48-B5FC-47697F13314B}"/>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pic>
        <p:nvPicPr>
          <p:cNvPr id="14" name="Google Shape;64;p14">
            <a:extLst>
              <a:ext uri="{FF2B5EF4-FFF2-40B4-BE49-F238E27FC236}">
                <a16:creationId xmlns:a16="http://schemas.microsoft.com/office/drawing/2014/main" id="{657A8932-6974-3542-B8BD-2C93A02800FD}"/>
              </a:ext>
            </a:extLst>
          </p:cNvPr>
          <p:cNvPicPr preferRelativeResize="0"/>
          <p:nvPr/>
        </p:nvPicPr>
        <p:blipFill>
          <a:blip r:embed="rId3"/>
          <a:srcRect/>
          <a:stretch/>
        </p:blipFill>
        <p:spPr>
          <a:xfrm>
            <a:off x="8498510" y="72591"/>
            <a:ext cx="569291" cy="546054"/>
          </a:xfrm>
          <a:prstGeom prst="rect">
            <a:avLst/>
          </a:prstGeom>
          <a:noFill/>
          <a:ln w="28575">
            <a:solidFill>
              <a:schemeClr val="accent6"/>
            </a:solidFill>
          </a:ln>
        </p:spPr>
      </p:pic>
      <p:pic>
        <p:nvPicPr>
          <p:cNvPr id="7" name="Picture 6">
            <a:extLst>
              <a:ext uri="{FF2B5EF4-FFF2-40B4-BE49-F238E27FC236}">
                <a16:creationId xmlns:a16="http://schemas.microsoft.com/office/drawing/2014/main" id="{EE30AE7A-59B5-BE4C-8CA8-533BA3211694}"/>
              </a:ext>
            </a:extLst>
          </p:cNvPr>
          <p:cNvPicPr>
            <a:picLocks noChangeAspect="1"/>
          </p:cNvPicPr>
          <p:nvPr/>
        </p:nvPicPr>
        <p:blipFill rotWithShape="1">
          <a:blip r:embed="rId4"/>
          <a:srcRect l="730" r="-730"/>
          <a:stretch/>
        </p:blipFill>
        <p:spPr>
          <a:xfrm>
            <a:off x="150222" y="920210"/>
            <a:ext cx="6734744" cy="3775651"/>
          </a:xfrm>
          <a:prstGeom prst="rect">
            <a:avLst/>
          </a:prstGeom>
        </p:spPr>
      </p:pic>
    </p:spTree>
    <p:extLst>
      <p:ext uri="{BB962C8B-B14F-4D97-AF65-F5344CB8AC3E}">
        <p14:creationId xmlns:p14="http://schemas.microsoft.com/office/powerpoint/2010/main" val="16729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37160" y="18603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The Illinois Fitness Alliance has two asks</a:t>
            </a:r>
            <a:endParaRPr sz="1800" b="1" dirty="0"/>
          </a:p>
        </p:txBody>
      </p:sp>
      <p:sp>
        <p:nvSpPr>
          <p:cNvPr id="118" name="Google Shape;118;p20"/>
          <p:cNvSpPr txBox="1">
            <a:spLocks noGrp="1"/>
          </p:cNvSpPr>
          <p:nvPr>
            <p:ph type="body" idx="1"/>
          </p:nvPr>
        </p:nvSpPr>
        <p:spPr>
          <a:xfrm>
            <a:off x="228600" y="640075"/>
            <a:ext cx="8429160" cy="3833400"/>
          </a:xfrm>
          <a:prstGeom prst="rect">
            <a:avLst/>
          </a:prstGeom>
        </p:spPr>
        <p:txBody>
          <a:bodyPr spcFirstLastPara="1" wrap="square" lIns="91425" tIns="91425" rIns="91425" bIns="91425" anchor="t" anchorCtr="0">
            <a:noAutofit/>
          </a:bodyPr>
          <a:lstStyle/>
          <a:p>
            <a:pPr lvl="0" indent="-323850">
              <a:buSzPts val="1500"/>
              <a:buAutoNum type="arabicPeriod"/>
            </a:pPr>
            <a:endParaRPr lang="en" sz="1500" dirty="0"/>
          </a:p>
          <a:p>
            <a:pPr lvl="0" indent="-323850">
              <a:buSzPts val="1500"/>
              <a:buAutoNum type="arabicPeriod"/>
            </a:pPr>
            <a:r>
              <a:rPr lang="en-US" sz="1500" dirty="0"/>
              <a:t>Lift the restriction on classes to keep predominantly women-owned businesses open, keep our  predominantly female staff employed, and provide a physical and mental outlet that will help Illinoisans survive COVID, and this winter, safely.</a:t>
            </a:r>
          </a:p>
          <a:p>
            <a:pPr lvl="0" indent="-323850">
              <a:buSzPts val="1500"/>
              <a:buAutoNum type="arabicPeriod"/>
            </a:pPr>
            <a:endParaRPr lang="en" sz="1500" dirty="0"/>
          </a:p>
          <a:p>
            <a:pPr lvl="0" indent="-323850">
              <a:buSzPts val="1500"/>
              <a:buAutoNum type="arabicPeriod"/>
            </a:pPr>
            <a:r>
              <a:rPr lang="en" sz="1500" dirty="0"/>
              <a:t>Use the 25% of fire code capacity for fitness classes and 6’ social distancing to dictate capacity limit and require masks everywhere at all times. Relying on masks and social distancing has been very successful in Chicago since June.</a:t>
            </a:r>
            <a:endParaRPr lang="en" sz="1500" b="1" dirty="0"/>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Google Shape;64;p14">
            <a:extLst>
              <a:ext uri="{FF2B5EF4-FFF2-40B4-BE49-F238E27FC236}">
                <a16:creationId xmlns:a16="http://schemas.microsoft.com/office/drawing/2014/main" id="{7882C629-BD2E-47BD-9C21-69DAF72283D9}"/>
              </a:ext>
            </a:extLst>
          </p:cNvPr>
          <p:cNvPicPr preferRelativeResize="0"/>
          <p:nvPr/>
        </p:nvPicPr>
        <p:blipFill>
          <a:blip r:embed="rId3"/>
          <a:srcRect/>
          <a:stretch/>
        </p:blipFill>
        <p:spPr>
          <a:xfrm>
            <a:off x="8451867" y="104763"/>
            <a:ext cx="569291" cy="546054"/>
          </a:xfrm>
          <a:prstGeom prst="rect">
            <a:avLst/>
          </a:prstGeom>
          <a:noFill/>
          <a:ln w="28575">
            <a:solidFill>
              <a:schemeClr val="accent6"/>
            </a:solidFill>
          </a:ln>
        </p:spPr>
      </p:pic>
      <p:sp>
        <p:nvSpPr>
          <p:cNvPr id="8" name="Google Shape;117;p20">
            <a:extLst>
              <a:ext uri="{FF2B5EF4-FFF2-40B4-BE49-F238E27FC236}">
                <a16:creationId xmlns:a16="http://schemas.microsoft.com/office/drawing/2014/main" id="{9E124717-8D6C-194F-9692-D5E4C0CC3AA8}"/>
              </a:ext>
            </a:extLst>
          </p:cNvPr>
          <p:cNvSpPr txBox="1">
            <a:spLocks/>
          </p:cNvSpPr>
          <p:nvPr/>
        </p:nvSpPr>
        <p:spPr>
          <a:xfrm>
            <a:off x="1120596" y="4587429"/>
            <a:ext cx="690280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000" b="1" dirty="0"/>
              <a:t>We appreciate your time and welcome your questions.</a:t>
            </a:r>
          </a:p>
        </p:txBody>
      </p:sp>
      <p:cxnSp>
        <p:nvCxnSpPr>
          <p:cNvPr id="9" name="Google Shape;63;p14">
            <a:extLst>
              <a:ext uri="{FF2B5EF4-FFF2-40B4-BE49-F238E27FC236}">
                <a16:creationId xmlns:a16="http://schemas.microsoft.com/office/drawing/2014/main" id="{AD2CB77A-458D-0F48-B327-733D499A58F1}"/>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6959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57150"/>
            <a:ext cx="8330400" cy="572700"/>
          </a:xfrm>
          <a:prstGeom prst="rect">
            <a:avLst/>
          </a:prstGeom>
        </p:spPr>
        <p:txBody>
          <a:bodyPr spcFirstLastPara="1" wrap="square" lIns="91425" tIns="91425" rIns="91425" bIns="91425" anchor="t" anchorCtr="0">
            <a:noAutofit/>
          </a:bodyPr>
          <a:lstStyle/>
          <a:p>
            <a:pPr lvl="0"/>
            <a:r>
              <a:rPr lang="en-US" sz="1600" b="1" dirty="0"/>
              <a:t>Boutique studios are a major driver of the Fitness Industry and classes are critical to their survival. The current class suspension is equivalent to a shutdown.</a:t>
            </a:r>
            <a:endParaRPr sz="1600" b="1" dirty="0"/>
          </a:p>
        </p:txBody>
      </p:sp>
      <p:pic>
        <p:nvPicPr>
          <p:cNvPr id="64" name="Google Shape;64;p14"/>
          <p:cNvPicPr preferRelativeResize="0"/>
          <p:nvPr/>
        </p:nvPicPr>
        <p:blipFill>
          <a:blip r:embed="rId3"/>
          <a:srcRect/>
          <a:stretch/>
        </p:blipFill>
        <p:spPr>
          <a:xfrm>
            <a:off x="8498510" y="72591"/>
            <a:ext cx="569291" cy="546054"/>
          </a:xfrm>
          <a:prstGeom prst="rect">
            <a:avLst/>
          </a:prstGeom>
          <a:noFill/>
          <a:ln w="28575">
            <a:solidFill>
              <a:schemeClr val="accent6"/>
            </a:solidFill>
          </a:ln>
        </p:spPr>
      </p:pic>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9" name="TextBox 8">
            <a:extLst>
              <a:ext uri="{FF2B5EF4-FFF2-40B4-BE49-F238E27FC236}">
                <a16:creationId xmlns:a16="http://schemas.microsoft.com/office/drawing/2014/main" id="{B897D086-2A08-40FA-8EC2-75944736478E}"/>
              </a:ext>
            </a:extLst>
          </p:cNvPr>
          <p:cNvSpPr txBox="1"/>
          <p:nvPr/>
        </p:nvSpPr>
        <p:spPr>
          <a:xfrm>
            <a:off x="2353901" y="2734731"/>
            <a:ext cx="6654174" cy="1615827"/>
          </a:xfrm>
          <a:prstGeom prst="rect">
            <a:avLst/>
          </a:prstGeom>
          <a:noFill/>
        </p:spPr>
        <p:txBody>
          <a:bodyPr wrap="square" rtlCol="0">
            <a:spAutoFit/>
          </a:bodyPr>
          <a:lstStyle/>
          <a:p>
            <a:pPr marL="171450" indent="-171450">
              <a:buFont typeface="Arial" panose="020B0604020202020204" pitchFamily="34" charset="0"/>
              <a:buChar char="•"/>
            </a:pPr>
            <a:r>
              <a:rPr lang="en-US" sz="1100" dirty="0"/>
              <a:t>The majority of boutique studio owners are female (&gt;60% of IFA studio owners and 65% of Boutique Fitness Summit owner attendees).</a:t>
            </a:r>
          </a:p>
          <a:p>
            <a:pPr marL="171450" indent="-171450">
              <a:buFont typeface="Arial" panose="020B0604020202020204" pitchFamily="34" charset="0"/>
              <a:buChar char="•"/>
            </a:pPr>
            <a:r>
              <a:rPr lang="en-US" sz="1100" dirty="0"/>
              <a:t>The majority of class instructors, studio managers, and front desk staff are female – these employees are suffering their 2nd furloughs and are uncertain about their employment future.</a:t>
            </a:r>
          </a:p>
          <a:p>
            <a:pPr marL="171450" indent="-171450">
              <a:buFont typeface="Arial" panose="020B0604020202020204" pitchFamily="34" charset="0"/>
              <a:buChar char="•"/>
            </a:pPr>
            <a:r>
              <a:rPr lang="en-US" sz="1100" dirty="0"/>
              <a:t>The majority of participants in group classes are female – Many are moms who are dealing with the impacts of COVID on their work, schools, and children’s mental health and wellbeing.</a:t>
            </a:r>
          </a:p>
          <a:p>
            <a:pPr marL="171450" indent="-171450">
              <a:buFont typeface="Arial" panose="020B0604020202020204" pitchFamily="34" charset="0"/>
              <a:buChar char="•"/>
            </a:pPr>
            <a:r>
              <a:rPr lang="en-US" sz="1100" dirty="0"/>
              <a:t>This class is often their only mental health hour of the day and they NEED this time to stay healthy to keep their families going. </a:t>
            </a:r>
          </a:p>
          <a:p>
            <a:pPr marL="171450" indent="-171450">
              <a:buFont typeface="Arial" panose="020B0604020202020204" pitchFamily="34" charset="0"/>
              <a:buChar char="•"/>
            </a:pPr>
            <a:r>
              <a:rPr lang="en-US" sz="1100" dirty="0"/>
              <a:t>Illinois is one of only 4 states prohibiting group exercise; masks and 6’ distancing work.</a:t>
            </a:r>
          </a:p>
        </p:txBody>
      </p:sp>
      <p:sp>
        <p:nvSpPr>
          <p:cNvPr id="13" name="Rectangle: Rounded Corners 12">
            <a:extLst>
              <a:ext uri="{FF2B5EF4-FFF2-40B4-BE49-F238E27FC236}">
                <a16:creationId xmlns:a16="http://schemas.microsoft.com/office/drawing/2014/main" id="{A4EA00B0-9CB6-47B2-902B-551962A89BE2}"/>
              </a:ext>
            </a:extLst>
          </p:cNvPr>
          <p:cNvSpPr/>
          <p:nvPr/>
        </p:nvSpPr>
        <p:spPr>
          <a:xfrm>
            <a:off x="98716" y="781757"/>
            <a:ext cx="2205344" cy="72907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Boutique studios represent a big section of the fitness industry</a:t>
            </a:r>
          </a:p>
        </p:txBody>
      </p:sp>
      <p:sp>
        <p:nvSpPr>
          <p:cNvPr id="17" name="TextBox 16">
            <a:extLst>
              <a:ext uri="{FF2B5EF4-FFF2-40B4-BE49-F238E27FC236}">
                <a16:creationId xmlns:a16="http://schemas.microsoft.com/office/drawing/2014/main" id="{B0CCDEA1-B4FE-44CA-918A-BEEF37D95431}"/>
              </a:ext>
            </a:extLst>
          </p:cNvPr>
          <p:cNvSpPr txBox="1"/>
          <p:nvPr/>
        </p:nvSpPr>
        <p:spPr>
          <a:xfrm>
            <a:off x="2353901" y="1576760"/>
            <a:ext cx="6713900"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t>80 – 95% of revenue comes from membership and repeat class pack purchases.</a:t>
            </a:r>
          </a:p>
          <a:p>
            <a:pPr marL="171450" indent="-171450">
              <a:buFont typeface="Arial" panose="020B0604020202020204" pitchFamily="34" charset="0"/>
              <a:buChar char="•"/>
            </a:pPr>
            <a:r>
              <a:rPr lang="en-US" sz="1100" dirty="0"/>
              <a:t>Without membership revenue, studios are bleeding from the fixed costs of rent, utilities, etc. </a:t>
            </a:r>
          </a:p>
          <a:p>
            <a:pPr marL="171450" indent="-171450">
              <a:buFont typeface="Arial" panose="020B0604020202020204" pitchFamily="34" charset="0"/>
              <a:buChar char="•"/>
            </a:pPr>
            <a:r>
              <a:rPr lang="en-US" sz="1100" dirty="0"/>
              <a:t>For many studios, “open gym” is not as feasible model as an instructor is needed to help participants understand what to do (true for yoga, Pilates, barre, </a:t>
            </a:r>
            <a:r>
              <a:rPr lang="en-US" sz="1100" dirty="0" err="1"/>
              <a:t>etc</a:t>
            </a:r>
            <a:r>
              <a:rPr lang="en-US" sz="1100" dirty="0"/>
              <a:t>)</a:t>
            </a:r>
          </a:p>
          <a:p>
            <a:pPr marL="171450" indent="-171450">
              <a:buFont typeface="Arial" panose="020B0604020202020204" pitchFamily="34" charset="0"/>
              <a:buChar char="•"/>
            </a:pPr>
            <a:r>
              <a:rPr lang="en-US" sz="1100" dirty="0"/>
              <a:t>Studios lost 30% – 60% of membership revenue upon reopening after the first shutdown.</a:t>
            </a:r>
          </a:p>
          <a:p>
            <a:pPr marL="171450" indent="-171450">
              <a:buFont typeface="Arial" panose="020B0604020202020204" pitchFamily="34" charset="0"/>
              <a:buChar char="•"/>
            </a:pPr>
            <a:r>
              <a:rPr lang="en-US" sz="1100" dirty="0"/>
              <a:t>Many studios have closed and more permanent closures will result if the class suspension continues.</a:t>
            </a:r>
          </a:p>
        </p:txBody>
      </p:sp>
      <p:sp>
        <p:nvSpPr>
          <p:cNvPr id="3" name="Isosceles Triangle 2">
            <a:extLst>
              <a:ext uri="{FF2B5EF4-FFF2-40B4-BE49-F238E27FC236}">
                <a16:creationId xmlns:a16="http://schemas.microsoft.com/office/drawing/2014/main" id="{F557A82B-0920-4291-B259-D6CE8A9592DC}"/>
              </a:ext>
            </a:extLst>
          </p:cNvPr>
          <p:cNvSpPr/>
          <p:nvPr/>
        </p:nvSpPr>
        <p:spPr>
          <a:xfrm rot="10800000">
            <a:off x="2995801" y="4379113"/>
            <a:ext cx="2613118" cy="231542"/>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A04B30-4FEC-4EBA-A50E-74312EEDFC21}"/>
              </a:ext>
            </a:extLst>
          </p:cNvPr>
          <p:cNvSpPr txBox="1"/>
          <p:nvPr/>
        </p:nvSpPr>
        <p:spPr>
          <a:xfrm>
            <a:off x="182880" y="4611263"/>
            <a:ext cx="8461840" cy="523220"/>
          </a:xfrm>
          <a:prstGeom prst="rect">
            <a:avLst/>
          </a:prstGeom>
          <a:noFill/>
        </p:spPr>
        <p:txBody>
          <a:bodyPr wrap="square" rtlCol="0">
            <a:spAutoFit/>
          </a:bodyPr>
          <a:lstStyle/>
          <a:p>
            <a:pPr algn="ctr"/>
            <a:r>
              <a:rPr lang="en-US" b="1" dirty="0"/>
              <a:t>Continuing the suspension of classes will have major economic and employment consequences, particularly on women who own, staff, and attend boutique studios.</a:t>
            </a:r>
            <a:endParaRPr lang="en-US" sz="2400" b="1" dirty="0"/>
          </a:p>
        </p:txBody>
      </p:sp>
      <p:sp>
        <p:nvSpPr>
          <p:cNvPr id="18" name="Rectangle: Rounded Corners 12">
            <a:extLst>
              <a:ext uri="{FF2B5EF4-FFF2-40B4-BE49-F238E27FC236}">
                <a16:creationId xmlns:a16="http://schemas.microsoft.com/office/drawing/2014/main" id="{C87D576D-3738-9449-8419-22ED5514D67B}"/>
              </a:ext>
            </a:extLst>
          </p:cNvPr>
          <p:cNvSpPr/>
          <p:nvPr/>
        </p:nvSpPr>
        <p:spPr>
          <a:xfrm>
            <a:off x="98716" y="1626725"/>
            <a:ext cx="2205344" cy="105802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Classes are critical for boutique studios to survive</a:t>
            </a:r>
          </a:p>
        </p:txBody>
      </p:sp>
      <p:sp>
        <p:nvSpPr>
          <p:cNvPr id="19" name="TextBox 18">
            <a:extLst>
              <a:ext uri="{FF2B5EF4-FFF2-40B4-BE49-F238E27FC236}">
                <a16:creationId xmlns:a16="http://schemas.microsoft.com/office/drawing/2014/main" id="{096A7E03-BB62-AB41-8F4A-65A07991D06E}"/>
              </a:ext>
            </a:extLst>
          </p:cNvPr>
          <p:cNvSpPr txBox="1"/>
          <p:nvPr/>
        </p:nvSpPr>
        <p:spPr>
          <a:xfrm>
            <a:off x="2353901" y="762199"/>
            <a:ext cx="6713900"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In 2015, boutique studios accounted for </a:t>
            </a:r>
            <a:r>
              <a:rPr lang="en-US" sz="1100" dirty="0">
                <a:hlinkClick r:id="rId4"/>
              </a:rPr>
              <a:t>42% of the U.S. Health Club Market</a:t>
            </a:r>
            <a:r>
              <a:rPr lang="en-US" sz="1100" dirty="0"/>
              <a:t>, doubling from 2014. The boutique sector has continued massive growth since.</a:t>
            </a:r>
          </a:p>
          <a:p>
            <a:pPr marL="171450" indent="-171450">
              <a:buFont typeface="Arial" panose="020B0604020202020204" pitchFamily="34" charset="0"/>
              <a:buChar char="•"/>
            </a:pPr>
            <a:r>
              <a:rPr lang="en-US" sz="1100" dirty="0"/>
              <a:t>B</a:t>
            </a:r>
            <a:r>
              <a:rPr lang="en-US" sz="1100" dirty="0">
                <a:sym typeface="Wingdings" pitchFamily="2" charset="2"/>
              </a:rPr>
              <a:t>outique fitness in Chicago is a $500 million industry that provides more than 25,000 jobs with 1,000,000 unique people visiting our facilities per year.</a:t>
            </a:r>
            <a:endParaRPr lang="en-US" sz="1100" dirty="0"/>
          </a:p>
        </p:txBody>
      </p:sp>
      <p:sp>
        <p:nvSpPr>
          <p:cNvPr id="16" name="Rectangle: Rounded Corners 10">
            <a:extLst>
              <a:ext uri="{FF2B5EF4-FFF2-40B4-BE49-F238E27FC236}">
                <a16:creationId xmlns:a16="http://schemas.microsoft.com/office/drawing/2014/main" id="{04B05C7A-DA0E-A64B-A5BB-37F4A5CF34CB}"/>
              </a:ext>
            </a:extLst>
          </p:cNvPr>
          <p:cNvSpPr/>
          <p:nvPr/>
        </p:nvSpPr>
        <p:spPr>
          <a:xfrm>
            <a:off x="98716" y="2801802"/>
            <a:ext cx="2205344" cy="152299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Women are most impacted by suspended classes and studio closures</a:t>
            </a:r>
          </a:p>
        </p:txBody>
      </p:sp>
      <p:cxnSp>
        <p:nvCxnSpPr>
          <p:cNvPr id="14" name="Google Shape;63;p14">
            <a:extLst>
              <a:ext uri="{FF2B5EF4-FFF2-40B4-BE49-F238E27FC236}">
                <a16:creationId xmlns:a16="http://schemas.microsoft.com/office/drawing/2014/main" id="{3DCDBDDA-03B6-B049-8D89-0DC8C802FD5B}"/>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02397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91440"/>
            <a:ext cx="8330400" cy="572700"/>
          </a:xfrm>
          <a:prstGeom prst="rect">
            <a:avLst/>
          </a:prstGeom>
        </p:spPr>
        <p:txBody>
          <a:bodyPr spcFirstLastPara="1" wrap="square" lIns="91425" tIns="91425" rIns="91425" bIns="91425" anchor="t" anchorCtr="0">
            <a:noAutofit/>
          </a:bodyPr>
          <a:lstStyle/>
          <a:p>
            <a:pPr lvl="0"/>
            <a:r>
              <a:rPr lang="en-US" sz="1600" b="1" dirty="0"/>
              <a:t>Chicago data shows that suspending classes was NOT necessary for lowering case counts and positivity rates</a:t>
            </a:r>
            <a:endParaRPr sz="1600" b="1" dirty="0"/>
          </a:p>
        </p:txBody>
      </p:sp>
      <p:pic>
        <p:nvPicPr>
          <p:cNvPr id="64" name="Google Shape;64;p14"/>
          <p:cNvPicPr preferRelativeResize="0"/>
          <p:nvPr/>
        </p:nvPicPr>
        <p:blipFill>
          <a:blip r:embed="rId3"/>
          <a:srcRect/>
          <a:stretch/>
        </p:blipFill>
        <p:spPr>
          <a:xfrm>
            <a:off x="8498510" y="72591"/>
            <a:ext cx="569291" cy="546054"/>
          </a:xfrm>
          <a:prstGeom prst="rect">
            <a:avLst/>
          </a:prstGeom>
          <a:noFill/>
          <a:ln w="28575">
            <a:solidFill>
              <a:schemeClr val="accent6"/>
            </a:solidFill>
          </a:ln>
        </p:spPr>
      </p:pic>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9" name="Rectangle: Rounded Corners 1">
            <a:extLst>
              <a:ext uri="{FF2B5EF4-FFF2-40B4-BE49-F238E27FC236}">
                <a16:creationId xmlns:a16="http://schemas.microsoft.com/office/drawing/2014/main" id="{058E5188-7D0F-C549-AB36-86AF751E1153}"/>
              </a:ext>
            </a:extLst>
          </p:cNvPr>
          <p:cNvSpPr/>
          <p:nvPr/>
        </p:nvSpPr>
        <p:spPr>
          <a:xfrm>
            <a:off x="666083" y="2098962"/>
            <a:ext cx="3908587" cy="562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On Nov 12, the City added restrictions that did NOT suspend classes</a:t>
            </a:r>
          </a:p>
        </p:txBody>
      </p:sp>
      <p:sp>
        <p:nvSpPr>
          <p:cNvPr id="20" name="Rectangle: Rounded Corners 10">
            <a:extLst>
              <a:ext uri="{FF2B5EF4-FFF2-40B4-BE49-F238E27FC236}">
                <a16:creationId xmlns:a16="http://schemas.microsoft.com/office/drawing/2014/main" id="{5CDD7309-866E-1740-975D-9B435EF76C5F}"/>
              </a:ext>
            </a:extLst>
          </p:cNvPr>
          <p:cNvSpPr/>
          <p:nvPr/>
        </p:nvSpPr>
        <p:spPr>
          <a:xfrm>
            <a:off x="692673" y="3188475"/>
            <a:ext cx="3908587" cy="6765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Case and positivity rates decreased substantially while letting classes continue</a:t>
            </a:r>
          </a:p>
        </p:txBody>
      </p:sp>
      <p:sp>
        <p:nvSpPr>
          <p:cNvPr id="21" name="Rectangle: Rounded Corners 12">
            <a:extLst>
              <a:ext uri="{FF2B5EF4-FFF2-40B4-BE49-F238E27FC236}">
                <a16:creationId xmlns:a16="http://schemas.microsoft.com/office/drawing/2014/main" id="{D3C49E87-142E-9642-BF7D-0F7F3D38EC60}"/>
              </a:ext>
            </a:extLst>
          </p:cNvPr>
          <p:cNvSpPr/>
          <p:nvPr/>
        </p:nvSpPr>
        <p:spPr>
          <a:xfrm>
            <a:off x="697236" y="812138"/>
            <a:ext cx="3899461" cy="7594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In early November case and positivity rates were escalating in Chicago, peaking at 16% on Nov. 12</a:t>
            </a:r>
          </a:p>
        </p:txBody>
      </p:sp>
      <p:sp>
        <p:nvSpPr>
          <p:cNvPr id="8" name="Down Arrow 7">
            <a:extLst>
              <a:ext uri="{FF2B5EF4-FFF2-40B4-BE49-F238E27FC236}">
                <a16:creationId xmlns:a16="http://schemas.microsoft.com/office/drawing/2014/main" id="{EDECE75B-A942-2643-85D4-087978BAB59E}"/>
              </a:ext>
            </a:extLst>
          </p:cNvPr>
          <p:cNvSpPr/>
          <p:nvPr/>
        </p:nvSpPr>
        <p:spPr>
          <a:xfrm>
            <a:off x="2378060" y="1671930"/>
            <a:ext cx="484632" cy="3266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Down Arrow 22">
            <a:extLst>
              <a:ext uri="{FF2B5EF4-FFF2-40B4-BE49-F238E27FC236}">
                <a16:creationId xmlns:a16="http://schemas.microsoft.com/office/drawing/2014/main" id="{7C70D726-7EC6-ED4F-9CCE-87C886A8B540}"/>
              </a:ext>
            </a:extLst>
          </p:cNvPr>
          <p:cNvSpPr/>
          <p:nvPr/>
        </p:nvSpPr>
        <p:spPr>
          <a:xfrm>
            <a:off x="2404650" y="2761443"/>
            <a:ext cx="484632" cy="3266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6E7825E-62E7-DF45-AE65-047B6E08636C}"/>
              </a:ext>
            </a:extLst>
          </p:cNvPr>
          <p:cNvPicPr>
            <a:picLocks noChangeAspect="1"/>
          </p:cNvPicPr>
          <p:nvPr/>
        </p:nvPicPr>
        <p:blipFill>
          <a:blip r:embed="rId4"/>
          <a:stretch>
            <a:fillRect/>
          </a:stretch>
        </p:blipFill>
        <p:spPr>
          <a:xfrm>
            <a:off x="2731339" y="4009180"/>
            <a:ext cx="1953693" cy="731520"/>
          </a:xfrm>
          <a:prstGeom prst="rect">
            <a:avLst/>
          </a:prstGeom>
          <a:ln>
            <a:solidFill>
              <a:schemeClr val="accent6">
                <a:shade val="50000"/>
              </a:schemeClr>
            </a:solidFill>
          </a:ln>
        </p:spPr>
      </p:pic>
      <p:pic>
        <p:nvPicPr>
          <p:cNvPr id="7" name="Picture 6">
            <a:extLst>
              <a:ext uri="{FF2B5EF4-FFF2-40B4-BE49-F238E27FC236}">
                <a16:creationId xmlns:a16="http://schemas.microsoft.com/office/drawing/2014/main" id="{D1BC5EAD-4649-9843-8225-CBBACE6EB3BD}"/>
              </a:ext>
            </a:extLst>
          </p:cNvPr>
          <p:cNvPicPr>
            <a:picLocks noChangeAspect="1"/>
          </p:cNvPicPr>
          <p:nvPr/>
        </p:nvPicPr>
        <p:blipFill>
          <a:blip r:embed="rId5"/>
          <a:stretch>
            <a:fillRect/>
          </a:stretch>
        </p:blipFill>
        <p:spPr>
          <a:xfrm>
            <a:off x="776445" y="4009180"/>
            <a:ext cx="1828800" cy="731520"/>
          </a:xfrm>
          <a:prstGeom prst="rect">
            <a:avLst/>
          </a:prstGeom>
          <a:ln>
            <a:solidFill>
              <a:schemeClr val="accent6">
                <a:shade val="50000"/>
              </a:schemeClr>
            </a:solidFill>
          </a:ln>
        </p:spPr>
      </p:pic>
      <p:pic>
        <p:nvPicPr>
          <p:cNvPr id="10" name="Picture 9">
            <a:extLst>
              <a:ext uri="{FF2B5EF4-FFF2-40B4-BE49-F238E27FC236}">
                <a16:creationId xmlns:a16="http://schemas.microsoft.com/office/drawing/2014/main" id="{D72DE3E4-F3FA-544A-B432-F7D84D77AF51}"/>
              </a:ext>
            </a:extLst>
          </p:cNvPr>
          <p:cNvPicPr>
            <a:picLocks noChangeAspect="1"/>
          </p:cNvPicPr>
          <p:nvPr/>
        </p:nvPicPr>
        <p:blipFill>
          <a:blip r:embed="rId6"/>
          <a:stretch>
            <a:fillRect/>
          </a:stretch>
        </p:blipFill>
        <p:spPr>
          <a:xfrm>
            <a:off x="5432925" y="812138"/>
            <a:ext cx="3034635" cy="4186040"/>
          </a:xfrm>
          <a:prstGeom prst="rect">
            <a:avLst/>
          </a:prstGeom>
        </p:spPr>
      </p:pic>
      <p:sp>
        <p:nvSpPr>
          <p:cNvPr id="11" name="TextBox 10">
            <a:extLst>
              <a:ext uri="{FF2B5EF4-FFF2-40B4-BE49-F238E27FC236}">
                <a16:creationId xmlns:a16="http://schemas.microsoft.com/office/drawing/2014/main" id="{F6423A38-A12F-5B48-83F7-EB8BC498ACEB}"/>
              </a:ext>
            </a:extLst>
          </p:cNvPr>
          <p:cNvSpPr txBox="1"/>
          <p:nvPr/>
        </p:nvSpPr>
        <p:spPr>
          <a:xfrm>
            <a:off x="7414953" y="2406247"/>
            <a:ext cx="752129" cy="307777"/>
          </a:xfrm>
          <a:prstGeom prst="rect">
            <a:avLst/>
          </a:prstGeom>
          <a:noFill/>
        </p:spPr>
        <p:txBody>
          <a:bodyPr wrap="none" rtlCol="0">
            <a:spAutoFit/>
          </a:bodyPr>
          <a:lstStyle/>
          <a:p>
            <a:r>
              <a:rPr lang="en-US" dirty="0"/>
              <a:t>Nov 12</a:t>
            </a:r>
          </a:p>
        </p:txBody>
      </p:sp>
      <p:cxnSp>
        <p:nvCxnSpPr>
          <p:cNvPr id="13" name="Straight Arrow Connector 12">
            <a:extLst>
              <a:ext uri="{FF2B5EF4-FFF2-40B4-BE49-F238E27FC236}">
                <a16:creationId xmlns:a16="http://schemas.microsoft.com/office/drawing/2014/main" id="{F4982979-2ADC-1846-8B2B-2687D63F8616}"/>
              </a:ext>
            </a:extLst>
          </p:cNvPr>
          <p:cNvCxnSpPr/>
          <p:nvPr/>
        </p:nvCxnSpPr>
        <p:spPr>
          <a:xfrm flipH="1">
            <a:off x="7211403" y="2735617"/>
            <a:ext cx="367809" cy="912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0DD61B-6E8A-9744-A856-CC89C3D482EA}"/>
              </a:ext>
            </a:extLst>
          </p:cNvPr>
          <p:cNvCxnSpPr>
            <a:cxnSpLocks/>
          </p:cNvCxnSpPr>
          <p:nvPr/>
        </p:nvCxnSpPr>
        <p:spPr>
          <a:xfrm flipV="1">
            <a:off x="7645712" y="1879112"/>
            <a:ext cx="1" cy="50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Google Shape;110;p19">
            <a:extLst>
              <a:ext uri="{FF2B5EF4-FFF2-40B4-BE49-F238E27FC236}">
                <a16:creationId xmlns:a16="http://schemas.microsoft.com/office/drawing/2014/main" id="{88C6C1EA-E950-5742-A942-8E70BA2BB3D3}"/>
              </a:ext>
            </a:extLst>
          </p:cNvPr>
          <p:cNvSpPr txBox="1">
            <a:spLocks/>
          </p:cNvSpPr>
          <p:nvPr/>
        </p:nvSpPr>
        <p:spPr>
          <a:xfrm>
            <a:off x="122842" y="4721551"/>
            <a:ext cx="5048248" cy="393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77800" indent="0">
              <a:buSzPts val="800"/>
              <a:buNone/>
            </a:pPr>
            <a:r>
              <a:rPr lang="en-US" sz="1000" dirty="0"/>
              <a:t>Data from 11/30/20 before effect of class suspension would have been registered </a:t>
            </a:r>
          </a:p>
        </p:txBody>
      </p:sp>
      <p:cxnSp>
        <p:nvCxnSpPr>
          <p:cNvPr id="18" name="Google Shape;63;p14">
            <a:extLst>
              <a:ext uri="{FF2B5EF4-FFF2-40B4-BE49-F238E27FC236}">
                <a16:creationId xmlns:a16="http://schemas.microsoft.com/office/drawing/2014/main" id="{16F8E994-5520-A546-B070-578BF6B7F8CE}"/>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26627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10070" y="52053"/>
            <a:ext cx="8466273" cy="743050"/>
          </a:xfrm>
          <a:prstGeom prst="rect">
            <a:avLst/>
          </a:prstGeom>
        </p:spPr>
        <p:txBody>
          <a:bodyPr spcFirstLastPara="1" wrap="square" lIns="91425" tIns="91425" rIns="91425" bIns="91425" anchor="t" anchorCtr="0">
            <a:noAutofit/>
          </a:bodyPr>
          <a:lstStyle/>
          <a:p>
            <a:pPr lvl="0"/>
            <a:r>
              <a:rPr lang="en-US" sz="1600" b="1" dirty="0"/>
              <a:t>Given no evidence of COVID spread from Fitness, we appreciate that gyms are open during Tier 3 Mitigations. Classes provide even more control and should be allowed.</a:t>
            </a:r>
            <a:endParaRPr sz="1600" b="1" dirty="0"/>
          </a:p>
        </p:txBody>
      </p:sp>
      <p:cxnSp>
        <p:nvCxnSpPr>
          <p:cNvPr id="63" name="Google Shape;63;p14"/>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pic>
        <p:nvPicPr>
          <p:cNvPr id="64" name="Google Shape;64;p14"/>
          <p:cNvPicPr preferRelativeResize="0"/>
          <p:nvPr/>
        </p:nvPicPr>
        <p:blipFill>
          <a:blip r:embed="rId3"/>
          <a:srcRect/>
          <a:stretch/>
        </p:blipFill>
        <p:spPr>
          <a:xfrm>
            <a:off x="8498510" y="72591"/>
            <a:ext cx="569291" cy="546054"/>
          </a:xfrm>
          <a:prstGeom prst="rect">
            <a:avLst/>
          </a:prstGeom>
          <a:noFill/>
          <a:ln w="28575">
            <a:solidFill>
              <a:schemeClr val="accent6"/>
            </a:solidFill>
          </a:ln>
        </p:spPr>
      </p:pic>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Rectangle: Rounded Corners 1">
            <a:extLst>
              <a:ext uri="{FF2B5EF4-FFF2-40B4-BE49-F238E27FC236}">
                <a16:creationId xmlns:a16="http://schemas.microsoft.com/office/drawing/2014/main" id="{47A8F8F8-7877-4873-B4D8-A6CEE9A64F87}"/>
              </a:ext>
            </a:extLst>
          </p:cNvPr>
          <p:cNvSpPr/>
          <p:nvPr/>
        </p:nvSpPr>
        <p:spPr>
          <a:xfrm>
            <a:off x="102836" y="2457305"/>
            <a:ext cx="2444221" cy="911110"/>
          </a:xfrm>
          <a:prstGeom prst="roundRect">
            <a:avLst/>
          </a:prstGeom>
          <a:solidFill>
            <a:schemeClr val="accent6">
              <a:alpha val="3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Contact tracing data indicates that COVID is NOT spreading at fitness facilities</a:t>
            </a:r>
          </a:p>
        </p:txBody>
      </p:sp>
      <p:sp>
        <p:nvSpPr>
          <p:cNvPr id="13" name="Rectangle: Rounded Corners 12">
            <a:extLst>
              <a:ext uri="{FF2B5EF4-FFF2-40B4-BE49-F238E27FC236}">
                <a16:creationId xmlns:a16="http://schemas.microsoft.com/office/drawing/2014/main" id="{A4EA00B0-9CB6-47B2-902B-551962A89BE2}"/>
              </a:ext>
            </a:extLst>
          </p:cNvPr>
          <p:cNvSpPr/>
          <p:nvPr/>
        </p:nvSpPr>
        <p:spPr>
          <a:xfrm>
            <a:off x="102836" y="864097"/>
            <a:ext cx="2444221" cy="743050"/>
          </a:xfrm>
          <a:prstGeom prst="roundRect">
            <a:avLst/>
          </a:prstGeom>
          <a:solidFill>
            <a:schemeClr val="accent6">
              <a:alpha val="3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Fitness ventilation standards are 2.7-4x that of other industries</a:t>
            </a:r>
          </a:p>
        </p:txBody>
      </p:sp>
      <p:sp>
        <p:nvSpPr>
          <p:cNvPr id="16" name="TextBox 15">
            <a:extLst>
              <a:ext uri="{FF2B5EF4-FFF2-40B4-BE49-F238E27FC236}">
                <a16:creationId xmlns:a16="http://schemas.microsoft.com/office/drawing/2014/main" id="{6D8BF0E0-7800-4884-8AFC-CC8493B5D2B9}"/>
              </a:ext>
            </a:extLst>
          </p:cNvPr>
          <p:cNvSpPr txBox="1"/>
          <p:nvPr/>
        </p:nvSpPr>
        <p:spPr>
          <a:xfrm>
            <a:off x="2598572" y="2443501"/>
            <a:ext cx="6347406" cy="938719"/>
          </a:xfrm>
          <a:prstGeom prst="rect">
            <a:avLst/>
          </a:prstGeom>
          <a:noFill/>
        </p:spPr>
        <p:txBody>
          <a:bodyPr wrap="square" rtlCol="0">
            <a:spAutoFit/>
          </a:bodyPr>
          <a:lstStyle/>
          <a:p>
            <a:pPr marL="171450" lvl="1" indent="-171450">
              <a:buFont typeface="Arial" panose="020B0604020202020204" pitchFamily="34" charset="0"/>
              <a:buChar char="•"/>
            </a:pPr>
            <a:r>
              <a:rPr lang="en-US" sz="1100" b="1" dirty="0"/>
              <a:t>Louisiana</a:t>
            </a:r>
            <a:r>
              <a:rPr lang="en-US" sz="1100" dirty="0"/>
              <a:t>: Only </a:t>
            </a:r>
            <a:r>
              <a:rPr lang="en-US" sz="1100" b="1" dirty="0"/>
              <a:t>1.5% of cases</a:t>
            </a:r>
            <a:r>
              <a:rPr lang="en-US" sz="1100" dirty="0"/>
              <a:t> from a “non-congregate setting” originated from Fitness. </a:t>
            </a:r>
            <a:r>
              <a:rPr lang="en-US" sz="1100" b="1" dirty="0"/>
              <a:t>Colorado</a:t>
            </a:r>
            <a:r>
              <a:rPr lang="en-US" sz="1100" dirty="0"/>
              <a:t>: Only </a:t>
            </a:r>
            <a:r>
              <a:rPr lang="en-US" sz="1100" b="1" dirty="0"/>
              <a:t>2 of 2,529</a:t>
            </a:r>
            <a:r>
              <a:rPr lang="en-US" sz="1100" dirty="0"/>
              <a:t> documented outbreaks occurred in Fitness settings.</a:t>
            </a:r>
          </a:p>
          <a:p>
            <a:pPr marL="171450" lvl="1" indent="-171450">
              <a:buFont typeface="Arial" panose="020B0604020202020204" pitchFamily="34" charset="0"/>
              <a:buChar char="•"/>
            </a:pPr>
            <a:r>
              <a:rPr lang="en-US" sz="1100" b="1" dirty="0"/>
              <a:t>New York</a:t>
            </a:r>
            <a:r>
              <a:rPr lang="en-US" sz="1100" dirty="0"/>
              <a:t>: Health clubs have been the source for </a:t>
            </a:r>
            <a:r>
              <a:rPr lang="en-US" sz="1100" b="1" dirty="0"/>
              <a:t>0.06% of cases</a:t>
            </a:r>
            <a:r>
              <a:rPr lang="en-US" sz="1100" dirty="0"/>
              <a:t>. Given this finding, Gov Cuomo has loosened restrictions on the Fitness industry in NY.</a:t>
            </a:r>
          </a:p>
          <a:p>
            <a:pPr marL="171450" lvl="1" indent="-171450">
              <a:buFont typeface="Arial" panose="020B0604020202020204" pitchFamily="34" charset="0"/>
              <a:buChar char="•"/>
            </a:pPr>
            <a:r>
              <a:rPr lang="en-US" sz="1100" b="1" dirty="0"/>
              <a:t>Illinois</a:t>
            </a:r>
            <a:r>
              <a:rPr lang="en-US" sz="1100" dirty="0"/>
              <a:t>: Health clubs/ studios account for </a:t>
            </a:r>
            <a:r>
              <a:rPr lang="en-US" sz="1100" b="1" dirty="0"/>
              <a:t>1.3% of outbreaks</a:t>
            </a:r>
            <a:r>
              <a:rPr lang="en-US" sz="1100" dirty="0"/>
              <a:t> (232 of 17,939 total cases).</a:t>
            </a:r>
          </a:p>
        </p:txBody>
      </p:sp>
      <p:sp>
        <p:nvSpPr>
          <p:cNvPr id="3" name="Isosceles Triangle 2">
            <a:extLst>
              <a:ext uri="{FF2B5EF4-FFF2-40B4-BE49-F238E27FC236}">
                <a16:creationId xmlns:a16="http://schemas.microsoft.com/office/drawing/2014/main" id="{F557A82B-0920-4291-B259-D6CE8A9592DC}"/>
              </a:ext>
            </a:extLst>
          </p:cNvPr>
          <p:cNvSpPr/>
          <p:nvPr/>
        </p:nvSpPr>
        <p:spPr>
          <a:xfrm rot="10800000">
            <a:off x="3041521" y="4439918"/>
            <a:ext cx="2613118" cy="16417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A04B30-4FEC-4EBA-A50E-74312EEDFC21}"/>
              </a:ext>
            </a:extLst>
          </p:cNvPr>
          <p:cNvSpPr txBox="1"/>
          <p:nvPr/>
        </p:nvSpPr>
        <p:spPr>
          <a:xfrm>
            <a:off x="313050" y="4606774"/>
            <a:ext cx="8092636" cy="523220"/>
          </a:xfrm>
          <a:prstGeom prst="rect">
            <a:avLst/>
          </a:prstGeom>
          <a:noFill/>
        </p:spPr>
        <p:txBody>
          <a:bodyPr wrap="square" rtlCol="0">
            <a:spAutoFit/>
          </a:bodyPr>
          <a:lstStyle/>
          <a:p>
            <a:pPr algn="ctr"/>
            <a:r>
              <a:rPr lang="en-US" b="1" dirty="0"/>
              <a:t>Classes create an additional layer of control and offer an </a:t>
            </a:r>
            <a:r>
              <a:rPr lang="en-US" b="1" u="sng" dirty="0"/>
              <a:t>extremely controlled and safe</a:t>
            </a:r>
            <a:r>
              <a:rPr lang="en-US" b="1" dirty="0"/>
              <a:t> environment for people to stay physically and mentally healthy. </a:t>
            </a:r>
          </a:p>
        </p:txBody>
      </p:sp>
      <p:graphicFrame>
        <p:nvGraphicFramePr>
          <p:cNvPr id="18" name="Google Shape;136;p22">
            <a:extLst>
              <a:ext uri="{FF2B5EF4-FFF2-40B4-BE49-F238E27FC236}">
                <a16:creationId xmlns:a16="http://schemas.microsoft.com/office/drawing/2014/main" id="{8B141282-3511-F04B-98DC-6F8590451A02}"/>
              </a:ext>
            </a:extLst>
          </p:cNvPr>
          <p:cNvGraphicFramePr/>
          <p:nvPr>
            <p:extLst>
              <p:ext uri="{D42A27DB-BD31-4B8C-83A1-F6EECF244321}">
                <p14:modId xmlns:p14="http://schemas.microsoft.com/office/powerpoint/2010/main" val="3700746591"/>
              </p:ext>
            </p:extLst>
          </p:nvPr>
        </p:nvGraphicFramePr>
        <p:xfrm>
          <a:off x="2701604" y="893200"/>
          <a:ext cx="5927243" cy="621792"/>
        </p:xfrm>
        <a:graphic>
          <a:graphicData uri="http://schemas.openxmlformats.org/drawingml/2006/table">
            <a:tbl>
              <a:tblPr>
                <a:noFill/>
                <a:tableStyleId>{BABE4AEE-B136-4EF6-B05A-64D97DBA1651}</a:tableStyleId>
              </a:tblPr>
              <a:tblGrid>
                <a:gridCol w="1331608">
                  <a:extLst>
                    <a:ext uri="{9D8B030D-6E8A-4147-A177-3AD203B41FA5}">
                      <a16:colId xmlns:a16="http://schemas.microsoft.com/office/drawing/2014/main" val="20000"/>
                    </a:ext>
                  </a:extLst>
                </a:gridCol>
                <a:gridCol w="635500">
                  <a:extLst>
                    <a:ext uri="{9D8B030D-6E8A-4147-A177-3AD203B41FA5}">
                      <a16:colId xmlns:a16="http://schemas.microsoft.com/office/drawing/2014/main" val="20001"/>
                    </a:ext>
                  </a:extLst>
                </a:gridCol>
                <a:gridCol w="619056">
                  <a:extLst>
                    <a:ext uri="{9D8B030D-6E8A-4147-A177-3AD203B41FA5}">
                      <a16:colId xmlns:a16="http://schemas.microsoft.com/office/drawing/2014/main" val="20002"/>
                    </a:ext>
                  </a:extLst>
                </a:gridCol>
                <a:gridCol w="805556">
                  <a:extLst>
                    <a:ext uri="{9D8B030D-6E8A-4147-A177-3AD203B41FA5}">
                      <a16:colId xmlns:a16="http://schemas.microsoft.com/office/drawing/2014/main" val="20003"/>
                    </a:ext>
                  </a:extLst>
                </a:gridCol>
                <a:gridCol w="739528">
                  <a:extLst>
                    <a:ext uri="{9D8B030D-6E8A-4147-A177-3AD203B41FA5}">
                      <a16:colId xmlns:a16="http://schemas.microsoft.com/office/drawing/2014/main" val="20004"/>
                    </a:ext>
                  </a:extLst>
                </a:gridCol>
                <a:gridCol w="937615">
                  <a:extLst>
                    <a:ext uri="{9D8B030D-6E8A-4147-A177-3AD203B41FA5}">
                      <a16:colId xmlns:a16="http://schemas.microsoft.com/office/drawing/2014/main" val="20005"/>
                    </a:ext>
                  </a:extLst>
                </a:gridCol>
                <a:gridCol w="858380">
                  <a:extLst>
                    <a:ext uri="{9D8B030D-6E8A-4147-A177-3AD203B41FA5}">
                      <a16:colId xmlns:a16="http://schemas.microsoft.com/office/drawing/2014/main" val="20006"/>
                    </a:ext>
                  </a:extLst>
                </a:gridCol>
              </a:tblGrid>
              <a:tr h="0">
                <a:tc>
                  <a:txBody>
                    <a:bodyPr/>
                    <a:lstStyle/>
                    <a:p>
                      <a:pPr marL="0" lvl="0" indent="0" algn="ctr" rtl="0">
                        <a:lnSpc>
                          <a:spcPct val="115000"/>
                        </a:lnSpc>
                        <a:spcBef>
                          <a:spcPts val="0"/>
                        </a:spcBef>
                        <a:spcAft>
                          <a:spcPts val="0"/>
                        </a:spcAft>
                        <a:buNone/>
                      </a:pPr>
                      <a:r>
                        <a:rPr lang="en" sz="1100" b="1" dirty="0"/>
                        <a:t>HVAC Ventilation</a:t>
                      </a:r>
                    </a:p>
                    <a:p>
                      <a:pPr marL="0" lvl="0" indent="0" algn="ctr" rtl="0">
                        <a:lnSpc>
                          <a:spcPct val="115000"/>
                        </a:lnSpc>
                        <a:spcBef>
                          <a:spcPts val="0"/>
                        </a:spcBef>
                        <a:spcAft>
                          <a:spcPts val="0"/>
                        </a:spcAft>
                        <a:buNone/>
                      </a:pPr>
                      <a:r>
                        <a:rPr lang="en-US" sz="1100" b="1" dirty="0"/>
                        <a:t>P</a:t>
                      </a:r>
                      <a:r>
                        <a:rPr lang="en" sz="1100" b="1" dirty="0"/>
                        <a:t>er Chicago Code</a:t>
                      </a:r>
                      <a:endParaRPr sz="11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lumMod val="75000"/>
                      </a:schemeClr>
                    </a:solidFill>
                  </a:tcPr>
                </a:tc>
                <a:tc>
                  <a:txBody>
                    <a:bodyPr/>
                    <a:lstStyle/>
                    <a:p>
                      <a:pPr marL="0" lvl="0" indent="0" algn="ctr" rtl="0">
                        <a:lnSpc>
                          <a:spcPct val="115000"/>
                        </a:lnSpc>
                        <a:spcBef>
                          <a:spcPts val="0"/>
                        </a:spcBef>
                        <a:spcAft>
                          <a:spcPts val="0"/>
                        </a:spcAft>
                        <a:buNone/>
                      </a:pPr>
                      <a:r>
                        <a:rPr lang="en" sz="1100" b="1" dirty="0">
                          <a:highlight>
                            <a:srgbClr val="FFFF00"/>
                          </a:highlight>
                        </a:rPr>
                        <a:t>Fitness Centers</a:t>
                      </a:r>
                      <a:endParaRPr sz="1100" b="1" dirty="0">
                        <a:highlight>
                          <a:srgbClr val="FFFF00"/>
                        </a:highligh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1100" b="1" dirty="0"/>
                        <a:t>Office</a:t>
                      </a:r>
                      <a:endParaRPr sz="11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lumMod val="75000"/>
                      </a:schemeClr>
                    </a:solidFill>
                  </a:tcPr>
                </a:tc>
                <a:tc>
                  <a:txBody>
                    <a:bodyPr/>
                    <a:lstStyle/>
                    <a:p>
                      <a:pPr marL="0" lvl="0" indent="0" algn="ctr" rtl="0">
                        <a:lnSpc>
                          <a:spcPct val="115000"/>
                        </a:lnSpc>
                        <a:spcBef>
                          <a:spcPts val="0"/>
                        </a:spcBef>
                        <a:spcAft>
                          <a:spcPts val="0"/>
                        </a:spcAft>
                        <a:buNone/>
                      </a:pPr>
                      <a:r>
                        <a:rPr lang="en" sz="1100" b="1" dirty="0"/>
                        <a:t>Places of Worship</a:t>
                      </a:r>
                      <a:endParaRPr sz="11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lumMod val="75000"/>
                      </a:schemeClr>
                    </a:solidFill>
                  </a:tcPr>
                </a:tc>
                <a:tc>
                  <a:txBody>
                    <a:bodyPr/>
                    <a:lstStyle/>
                    <a:p>
                      <a:pPr marL="0" lvl="0" indent="0" algn="ctr" rtl="0">
                        <a:lnSpc>
                          <a:spcPct val="115000"/>
                        </a:lnSpc>
                        <a:spcBef>
                          <a:spcPts val="0"/>
                        </a:spcBef>
                        <a:spcAft>
                          <a:spcPts val="0"/>
                        </a:spcAft>
                        <a:buNone/>
                      </a:pPr>
                      <a:r>
                        <a:rPr lang="en" sz="1100" b="1" dirty="0"/>
                        <a:t>Retail</a:t>
                      </a:r>
                      <a:endParaRPr sz="11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lumMod val="75000"/>
                      </a:schemeClr>
                    </a:solidFill>
                  </a:tcPr>
                </a:tc>
                <a:tc>
                  <a:txBody>
                    <a:bodyPr/>
                    <a:lstStyle/>
                    <a:p>
                      <a:pPr marL="0" lvl="0" indent="0" algn="ctr" rtl="0">
                        <a:lnSpc>
                          <a:spcPct val="115000"/>
                        </a:lnSpc>
                        <a:spcBef>
                          <a:spcPts val="0"/>
                        </a:spcBef>
                        <a:spcAft>
                          <a:spcPts val="0"/>
                        </a:spcAft>
                        <a:buNone/>
                      </a:pPr>
                      <a:r>
                        <a:rPr lang="en" sz="1100" b="1" dirty="0"/>
                        <a:t>Restaurants</a:t>
                      </a:r>
                      <a:endParaRPr sz="11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lumMod val="75000"/>
                      </a:schemeClr>
                    </a:solidFill>
                  </a:tcPr>
                </a:tc>
                <a:tc>
                  <a:txBody>
                    <a:bodyPr/>
                    <a:lstStyle/>
                    <a:p>
                      <a:pPr marL="0" lvl="0" indent="0" algn="ctr" rtl="0">
                        <a:lnSpc>
                          <a:spcPct val="115000"/>
                        </a:lnSpc>
                        <a:spcBef>
                          <a:spcPts val="0"/>
                        </a:spcBef>
                        <a:spcAft>
                          <a:spcPts val="0"/>
                        </a:spcAft>
                        <a:buNone/>
                      </a:pPr>
                      <a:r>
                        <a:rPr lang="en" sz="1100" b="1" dirty="0"/>
                        <a:t>Bars</a:t>
                      </a:r>
                      <a:endParaRPr sz="11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100" dirty="0"/>
                        <a:t>Ft</a:t>
                      </a:r>
                      <a:r>
                        <a:rPr lang="en" sz="1100" baseline="30000" dirty="0"/>
                        <a:t>3</a:t>
                      </a:r>
                      <a:r>
                        <a:rPr lang="en" sz="1100" dirty="0"/>
                        <a:t>/ min/ person*</a:t>
                      </a:r>
                      <a:endParaRPr sz="11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highlight>
                            <a:srgbClr val="FFFF00"/>
                          </a:highlight>
                        </a:rPr>
                        <a:t>20</a:t>
                      </a:r>
                      <a:endParaRPr sz="1100" dirty="0">
                        <a:highlight>
                          <a:srgbClr val="FFFF00"/>
                        </a:highlight>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1100" dirty="0"/>
                        <a:t>5</a:t>
                      </a:r>
                      <a:endParaRPr sz="11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t>5</a:t>
                      </a:r>
                      <a:endParaRPr sz="11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t>7.5</a:t>
                      </a:r>
                      <a:endParaRPr sz="11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t>7.5</a:t>
                      </a:r>
                      <a:endParaRPr sz="11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t>7.5</a:t>
                      </a:r>
                      <a:endParaRPr sz="1100"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 name="Rectangle: Rounded Corners 12">
            <a:extLst>
              <a:ext uri="{FF2B5EF4-FFF2-40B4-BE49-F238E27FC236}">
                <a16:creationId xmlns:a16="http://schemas.microsoft.com/office/drawing/2014/main" id="{4F4EAFF8-3B2C-3E47-B285-C7EC5F8BF5AC}"/>
              </a:ext>
            </a:extLst>
          </p:cNvPr>
          <p:cNvSpPr/>
          <p:nvPr/>
        </p:nvSpPr>
        <p:spPr>
          <a:xfrm>
            <a:off x="114126" y="3439977"/>
            <a:ext cx="2444220" cy="1000707"/>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PLUS: Class instructors control physical distancing and mask compliance</a:t>
            </a:r>
          </a:p>
        </p:txBody>
      </p:sp>
      <p:sp>
        <p:nvSpPr>
          <p:cNvPr id="20" name="TextBox 19">
            <a:extLst>
              <a:ext uri="{FF2B5EF4-FFF2-40B4-BE49-F238E27FC236}">
                <a16:creationId xmlns:a16="http://schemas.microsoft.com/office/drawing/2014/main" id="{AB432DF7-190F-6F49-BEDA-DAF8E4273E56}"/>
              </a:ext>
            </a:extLst>
          </p:cNvPr>
          <p:cNvSpPr txBox="1"/>
          <p:nvPr/>
        </p:nvSpPr>
        <p:spPr>
          <a:xfrm>
            <a:off x="2598572" y="3555610"/>
            <a:ext cx="6620859" cy="769441"/>
          </a:xfrm>
          <a:prstGeom prst="rect">
            <a:avLst/>
          </a:prstGeom>
          <a:noFill/>
        </p:spPr>
        <p:txBody>
          <a:bodyPr wrap="square" rtlCol="0">
            <a:spAutoFit/>
          </a:bodyPr>
          <a:lstStyle>
            <a:defPPr marR="0" lvl="0" algn="l" rtl="0">
              <a:lnSpc>
                <a:spcPct val="100000"/>
              </a:lnSpc>
              <a:spcBef>
                <a:spcPts val="0"/>
              </a:spcBef>
              <a:spcAft>
                <a:spcPts val="0"/>
              </a:spcAft>
            </a:defPPr>
            <a:lvl1pPr marL="171450" indent="-171450">
              <a:buFont typeface="Arial" panose="020B0604020202020204" pitchFamily="34" charset="0"/>
              <a:buChar char="•"/>
              <a:defRPr sz="1200"/>
            </a:lvl1pPr>
          </a:lstStyle>
          <a:p>
            <a:r>
              <a:rPr lang="en-US" sz="1100" dirty="0"/>
              <a:t>Classes are always socially distanced – instructors assign individual stations and direct movement. </a:t>
            </a:r>
          </a:p>
          <a:p>
            <a:r>
              <a:rPr lang="en-US" sz="1100" dirty="0"/>
              <a:t>With limited capacity, equipment is even more spaced than usual.</a:t>
            </a:r>
          </a:p>
          <a:p>
            <a:r>
              <a:rPr lang="en-US" sz="1100" dirty="0"/>
              <a:t>An instructor can ensure that participants are wearing masks correctly at ALL times, not just upon entry and exit.</a:t>
            </a:r>
          </a:p>
        </p:txBody>
      </p:sp>
      <p:sp>
        <p:nvSpPr>
          <p:cNvPr id="21" name="Rectangle: Rounded Corners 1">
            <a:extLst>
              <a:ext uri="{FF2B5EF4-FFF2-40B4-BE49-F238E27FC236}">
                <a16:creationId xmlns:a16="http://schemas.microsoft.com/office/drawing/2014/main" id="{0A8798D3-6062-CE4A-9875-00C4493BFFBE}"/>
              </a:ext>
            </a:extLst>
          </p:cNvPr>
          <p:cNvSpPr/>
          <p:nvPr/>
        </p:nvSpPr>
        <p:spPr>
          <a:xfrm>
            <a:off x="102835" y="1669746"/>
            <a:ext cx="2444221" cy="733922"/>
          </a:xfrm>
          <a:prstGeom prst="roundRect">
            <a:avLst/>
          </a:prstGeom>
          <a:solidFill>
            <a:schemeClr val="accent6">
              <a:alpha val="3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rPr>
              <a:t>Monitoring and contact tracing are inherent capabilities of bus. model</a:t>
            </a:r>
          </a:p>
        </p:txBody>
      </p:sp>
      <p:sp>
        <p:nvSpPr>
          <p:cNvPr id="22" name="TextBox 21">
            <a:extLst>
              <a:ext uri="{FF2B5EF4-FFF2-40B4-BE49-F238E27FC236}">
                <a16:creationId xmlns:a16="http://schemas.microsoft.com/office/drawing/2014/main" id="{2ABF6DB5-D3D7-CF48-BCD6-D95BA59F9A6E}"/>
              </a:ext>
            </a:extLst>
          </p:cNvPr>
          <p:cNvSpPr txBox="1"/>
          <p:nvPr/>
        </p:nvSpPr>
        <p:spPr>
          <a:xfrm>
            <a:off x="2598572" y="1655295"/>
            <a:ext cx="6347406" cy="769441"/>
          </a:xfrm>
          <a:prstGeom prst="rect">
            <a:avLst/>
          </a:prstGeom>
          <a:noFill/>
        </p:spPr>
        <p:txBody>
          <a:bodyPr wrap="square" rtlCol="0">
            <a:spAutoFit/>
          </a:bodyPr>
          <a:lstStyle/>
          <a:p>
            <a:pPr marL="171450" lvl="1" indent="-171450">
              <a:buFont typeface="Arial" panose="020B0604020202020204" pitchFamily="34" charset="0"/>
              <a:buChar char="•"/>
            </a:pPr>
            <a:r>
              <a:rPr lang="en-US" sz="1100" dirty="0"/>
              <a:t>Fitness centers control access and can enforce appropriate behavior among members, including not allowing entry if they have symptoms or don’t follow rules.</a:t>
            </a:r>
          </a:p>
          <a:p>
            <a:pPr marL="171450" lvl="1" indent="-171450">
              <a:buFont typeface="Arial" panose="020B0604020202020204" pitchFamily="34" charset="0"/>
              <a:buChar char="•"/>
            </a:pPr>
            <a:r>
              <a:rPr lang="en-US" sz="1100" dirty="0"/>
              <a:t>Cleaning is monitored and directed.</a:t>
            </a:r>
          </a:p>
          <a:p>
            <a:pPr marL="171450" lvl="1" indent="-171450">
              <a:buFont typeface="Arial" panose="020B0604020202020204" pitchFamily="34" charset="0"/>
              <a:buChar char="•"/>
            </a:pPr>
            <a:r>
              <a:rPr lang="en-US" sz="1100" dirty="0"/>
              <a:t>Fitness centers have contact information and know the date and time of each member visit. </a:t>
            </a:r>
          </a:p>
        </p:txBody>
      </p:sp>
    </p:spTree>
    <p:extLst>
      <p:ext uri="{BB962C8B-B14F-4D97-AF65-F5344CB8AC3E}">
        <p14:creationId xmlns:p14="http://schemas.microsoft.com/office/powerpoint/2010/main" val="133617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4414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Fitness centers are part of the solution to addressing COVID-fatigue and reducing negative COVID-19 outcomes</a:t>
            </a:r>
            <a:endParaRPr sz="1600" b="1" dirty="0"/>
          </a:p>
        </p:txBody>
      </p:sp>
      <p:sp>
        <p:nvSpPr>
          <p:cNvPr id="62" name="Google Shape;62;p14"/>
          <p:cNvSpPr txBox="1">
            <a:spLocks noGrp="1"/>
          </p:cNvSpPr>
          <p:nvPr>
            <p:ph type="body" idx="1"/>
          </p:nvPr>
        </p:nvSpPr>
        <p:spPr>
          <a:xfrm>
            <a:off x="7370304" y="2091842"/>
            <a:ext cx="1728777" cy="1434467"/>
          </a:xfrm>
          <a:prstGeom prst="rect">
            <a:avLst/>
          </a:prstGeom>
        </p:spPr>
        <p:txBody>
          <a:bodyPr spcFirstLastPara="1" wrap="square" lIns="91425" tIns="91425" rIns="91425" bIns="91425" anchor="t" anchorCtr="0">
            <a:noAutofit/>
          </a:bodyPr>
          <a:lstStyle/>
          <a:p>
            <a:pPr marL="133350" lvl="0" indent="0" algn="l" rtl="0">
              <a:lnSpc>
                <a:spcPct val="100000"/>
              </a:lnSpc>
              <a:spcBef>
                <a:spcPts val="0"/>
              </a:spcBef>
              <a:spcAft>
                <a:spcPts val="0"/>
              </a:spcAft>
              <a:buSzPts val="1500"/>
              <a:buNone/>
            </a:pPr>
            <a:r>
              <a:rPr lang="en" sz="1000" b="1" dirty="0"/>
              <a:t>UK Chief Medical Officer (Chris Witty) in responding to a COVID-19 question, said  “There is no situation, no age, no condition where exercise is not a good thing.”</a:t>
            </a: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Arrow: Pentagon 2">
            <a:extLst>
              <a:ext uri="{FF2B5EF4-FFF2-40B4-BE49-F238E27FC236}">
                <a16:creationId xmlns:a16="http://schemas.microsoft.com/office/drawing/2014/main" id="{970B32A0-4A35-43F9-B4D7-A11C0FDC3E86}"/>
              </a:ext>
            </a:extLst>
          </p:cNvPr>
          <p:cNvSpPr/>
          <p:nvPr/>
        </p:nvSpPr>
        <p:spPr>
          <a:xfrm>
            <a:off x="168597" y="1090723"/>
            <a:ext cx="1587500" cy="952449"/>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ts val="600"/>
              </a:spcBef>
              <a:spcAft>
                <a:spcPts val="600"/>
              </a:spcAft>
            </a:pPr>
            <a:r>
              <a:rPr lang="en-US" sz="1000" b="1" dirty="0">
                <a:solidFill>
                  <a:schemeClr val="tx1"/>
                </a:solidFill>
              </a:rPr>
              <a:t>COVID is exacerbating mental health issues </a:t>
            </a:r>
          </a:p>
        </p:txBody>
      </p:sp>
      <p:sp>
        <p:nvSpPr>
          <p:cNvPr id="11" name="Arrow: Pentagon 10">
            <a:extLst>
              <a:ext uri="{FF2B5EF4-FFF2-40B4-BE49-F238E27FC236}">
                <a16:creationId xmlns:a16="http://schemas.microsoft.com/office/drawing/2014/main" id="{0CA18E50-D0DA-461C-AE20-6722FA70D02E}"/>
              </a:ext>
            </a:extLst>
          </p:cNvPr>
          <p:cNvSpPr/>
          <p:nvPr/>
        </p:nvSpPr>
        <p:spPr>
          <a:xfrm>
            <a:off x="168597" y="3629243"/>
            <a:ext cx="1587500" cy="792145"/>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ts val="600"/>
              </a:spcBef>
              <a:spcAft>
                <a:spcPts val="600"/>
              </a:spcAft>
            </a:pPr>
            <a:r>
              <a:rPr lang="en-US" sz="1000" b="1" dirty="0">
                <a:solidFill>
                  <a:schemeClr val="tx1"/>
                </a:solidFill>
              </a:rPr>
              <a:t>People who are “in shape” have better COVID outcomes</a:t>
            </a:r>
          </a:p>
        </p:txBody>
      </p:sp>
      <p:sp>
        <p:nvSpPr>
          <p:cNvPr id="14" name="TextBox 13">
            <a:extLst>
              <a:ext uri="{FF2B5EF4-FFF2-40B4-BE49-F238E27FC236}">
                <a16:creationId xmlns:a16="http://schemas.microsoft.com/office/drawing/2014/main" id="{1AD43723-962A-488D-AACE-B83AB045C55F}"/>
              </a:ext>
            </a:extLst>
          </p:cNvPr>
          <p:cNvSpPr txBox="1"/>
          <p:nvPr/>
        </p:nvSpPr>
        <p:spPr>
          <a:xfrm>
            <a:off x="1756097" y="1080144"/>
            <a:ext cx="2637028" cy="1015663"/>
          </a:xfrm>
          <a:prstGeom prst="rect">
            <a:avLst/>
          </a:prstGeom>
          <a:noFill/>
        </p:spPr>
        <p:txBody>
          <a:bodyPr wrap="square">
            <a:spAutoFit/>
          </a:bodyPr>
          <a:lstStyle/>
          <a:p>
            <a:pPr marL="457200" indent="-330200">
              <a:buSzPts val="1600"/>
              <a:buFont typeface="Arial"/>
              <a:buChar char="●"/>
            </a:pPr>
            <a:r>
              <a:rPr lang="en-US" sz="1000" dirty="0"/>
              <a:t>U.S. adults have reported considerably elevated adverse mental health conditions associated with COVID-19</a:t>
            </a:r>
            <a:r>
              <a:rPr lang="en-US" sz="1000" baseline="30000" dirty="0"/>
              <a:t>4</a:t>
            </a:r>
            <a:endParaRPr lang="en-US" sz="1000" dirty="0"/>
          </a:p>
          <a:p>
            <a:pPr marL="457200" lvl="0" indent="-330200" algn="l" rtl="0">
              <a:spcBef>
                <a:spcPts val="0"/>
              </a:spcBef>
              <a:spcAft>
                <a:spcPts val="0"/>
              </a:spcAft>
              <a:buSzPts val="1600"/>
              <a:buChar char="●"/>
            </a:pPr>
            <a:r>
              <a:rPr lang="en-US" sz="1000" dirty="0"/>
              <a:t>CDC found 11% of Americans had suicidal thoughts (v. 4.3% in ‘18)</a:t>
            </a:r>
            <a:endParaRPr lang="en-US" sz="1000" baseline="30000" dirty="0"/>
          </a:p>
        </p:txBody>
      </p:sp>
      <p:sp>
        <p:nvSpPr>
          <p:cNvPr id="15" name="TextBox 14">
            <a:extLst>
              <a:ext uri="{FF2B5EF4-FFF2-40B4-BE49-F238E27FC236}">
                <a16:creationId xmlns:a16="http://schemas.microsoft.com/office/drawing/2014/main" id="{00B7F262-62A0-4F4D-8D12-216796D6B37B}"/>
              </a:ext>
            </a:extLst>
          </p:cNvPr>
          <p:cNvSpPr txBox="1"/>
          <p:nvPr/>
        </p:nvSpPr>
        <p:spPr>
          <a:xfrm>
            <a:off x="1756097" y="3668339"/>
            <a:ext cx="2637028" cy="707886"/>
          </a:xfrm>
          <a:prstGeom prst="rect">
            <a:avLst/>
          </a:prstGeom>
          <a:noFill/>
        </p:spPr>
        <p:txBody>
          <a:bodyPr wrap="square">
            <a:spAutoFit/>
          </a:bodyPr>
          <a:lstStyle/>
          <a:p>
            <a:pPr marL="457200" lvl="0" indent="-330200" algn="l" rtl="0">
              <a:spcBef>
                <a:spcPts val="0"/>
              </a:spcBef>
              <a:spcAft>
                <a:spcPts val="0"/>
              </a:spcAft>
              <a:buSzPts val="1600"/>
              <a:buChar char="●"/>
            </a:pPr>
            <a:r>
              <a:rPr lang="en-US" sz="1000" dirty="0"/>
              <a:t>According to the NIH, most patients with severe COVID-19 cases had at least one comorbidity: obesity, hypertension, and diabetes</a:t>
            </a:r>
            <a:endParaRPr lang="en-US" sz="1000" baseline="30000" dirty="0"/>
          </a:p>
        </p:txBody>
      </p:sp>
      <p:sp>
        <p:nvSpPr>
          <p:cNvPr id="16" name="Arrow: Pentagon 15">
            <a:extLst>
              <a:ext uri="{FF2B5EF4-FFF2-40B4-BE49-F238E27FC236}">
                <a16:creationId xmlns:a16="http://schemas.microsoft.com/office/drawing/2014/main" id="{38339503-1368-47C2-8C66-88BFE3F16D56}"/>
              </a:ext>
            </a:extLst>
          </p:cNvPr>
          <p:cNvSpPr/>
          <p:nvPr/>
        </p:nvSpPr>
        <p:spPr>
          <a:xfrm>
            <a:off x="168597" y="3005164"/>
            <a:ext cx="1587500" cy="51281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ts val="600"/>
              </a:spcBef>
              <a:spcAft>
                <a:spcPts val="600"/>
              </a:spcAft>
            </a:pPr>
            <a:r>
              <a:rPr lang="en-US" sz="1000" b="1" dirty="0">
                <a:solidFill>
                  <a:schemeClr val="tx1"/>
                </a:solidFill>
              </a:rPr>
              <a:t>Winter is coming</a:t>
            </a:r>
          </a:p>
        </p:txBody>
      </p:sp>
      <p:sp>
        <p:nvSpPr>
          <p:cNvPr id="17" name="TextBox 16">
            <a:extLst>
              <a:ext uri="{FF2B5EF4-FFF2-40B4-BE49-F238E27FC236}">
                <a16:creationId xmlns:a16="http://schemas.microsoft.com/office/drawing/2014/main" id="{BD629EE6-8DEB-4A50-A106-5F56A6C9E3A0}"/>
              </a:ext>
            </a:extLst>
          </p:cNvPr>
          <p:cNvSpPr txBox="1"/>
          <p:nvPr/>
        </p:nvSpPr>
        <p:spPr>
          <a:xfrm>
            <a:off x="1756097" y="2997454"/>
            <a:ext cx="2637028" cy="553998"/>
          </a:xfrm>
          <a:prstGeom prst="rect">
            <a:avLst/>
          </a:prstGeom>
          <a:noFill/>
        </p:spPr>
        <p:txBody>
          <a:bodyPr wrap="square">
            <a:spAutoFit/>
          </a:bodyPr>
          <a:lstStyle/>
          <a:p>
            <a:pPr marL="457200" lvl="0" indent="-323850" algn="l" rtl="0">
              <a:lnSpc>
                <a:spcPct val="100000"/>
              </a:lnSpc>
              <a:spcBef>
                <a:spcPts val="0"/>
              </a:spcBef>
              <a:spcAft>
                <a:spcPts val="0"/>
              </a:spcAft>
              <a:buSzPts val="1500"/>
              <a:buChar char="●"/>
            </a:pPr>
            <a:r>
              <a:rPr lang="en-US" sz="1000" dirty="0"/>
              <a:t>For those who have been active outside, the onset of winter reduces those opportunities</a:t>
            </a:r>
          </a:p>
        </p:txBody>
      </p:sp>
      <p:sp>
        <p:nvSpPr>
          <p:cNvPr id="5" name="Isosceles Triangle 4">
            <a:extLst>
              <a:ext uri="{FF2B5EF4-FFF2-40B4-BE49-F238E27FC236}">
                <a16:creationId xmlns:a16="http://schemas.microsoft.com/office/drawing/2014/main" id="{C320E929-7E02-4AB9-A66D-7A6F888EC738}"/>
              </a:ext>
            </a:extLst>
          </p:cNvPr>
          <p:cNvSpPr/>
          <p:nvPr/>
        </p:nvSpPr>
        <p:spPr>
          <a:xfrm rot="5400000">
            <a:off x="5745378" y="2737905"/>
            <a:ext cx="3217333" cy="252660"/>
          </a:xfrm>
          <a:prstGeom prst="triangle">
            <a:avLst>
              <a:gd name="adj" fmla="val 4736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E7BD958-E96B-4945-912D-14E3BAA2E504}"/>
              </a:ext>
            </a:extLst>
          </p:cNvPr>
          <p:cNvSpPr txBox="1"/>
          <p:nvPr/>
        </p:nvSpPr>
        <p:spPr>
          <a:xfrm>
            <a:off x="4215203" y="1080144"/>
            <a:ext cx="3001221" cy="553998"/>
          </a:xfrm>
          <a:prstGeom prst="rect">
            <a:avLst/>
          </a:prstGeom>
          <a:noFill/>
        </p:spPr>
        <p:txBody>
          <a:bodyPr wrap="square">
            <a:spAutoFit/>
          </a:bodyPr>
          <a:lstStyle/>
          <a:p>
            <a:pPr marL="457200" lvl="0" indent="-330200" algn="l" rtl="0">
              <a:spcBef>
                <a:spcPts val="0"/>
              </a:spcBef>
              <a:spcAft>
                <a:spcPts val="0"/>
              </a:spcAft>
              <a:buSzPts val="1600"/>
              <a:buChar char="●"/>
            </a:pPr>
            <a:r>
              <a:rPr lang="en-US" sz="1000" dirty="0"/>
              <a:t>The psychological and physical benefits of exercise can help improve mood and reduce anxiety</a:t>
            </a:r>
            <a:r>
              <a:rPr lang="en-US" sz="1000" baseline="30000" dirty="0"/>
              <a:t>1,3</a:t>
            </a:r>
          </a:p>
        </p:txBody>
      </p:sp>
      <p:sp>
        <p:nvSpPr>
          <p:cNvPr id="24" name="TextBox 23">
            <a:extLst>
              <a:ext uri="{FF2B5EF4-FFF2-40B4-BE49-F238E27FC236}">
                <a16:creationId xmlns:a16="http://schemas.microsoft.com/office/drawing/2014/main" id="{F2545DD6-376B-4F9A-986B-F20C7864D470}"/>
              </a:ext>
            </a:extLst>
          </p:cNvPr>
          <p:cNvSpPr txBox="1"/>
          <p:nvPr/>
        </p:nvSpPr>
        <p:spPr>
          <a:xfrm>
            <a:off x="4215203" y="3668339"/>
            <a:ext cx="3001221" cy="707886"/>
          </a:xfrm>
          <a:prstGeom prst="rect">
            <a:avLst/>
          </a:prstGeom>
          <a:noFill/>
        </p:spPr>
        <p:txBody>
          <a:bodyPr wrap="square">
            <a:spAutoFit/>
          </a:bodyPr>
          <a:lstStyle/>
          <a:p>
            <a:pPr marL="457200" lvl="0" indent="-330200" algn="l" rtl="0">
              <a:spcBef>
                <a:spcPts val="0"/>
              </a:spcBef>
              <a:spcAft>
                <a:spcPts val="0"/>
              </a:spcAft>
              <a:buSzPts val="1600"/>
              <a:buChar char="●"/>
            </a:pPr>
            <a:r>
              <a:rPr lang="en-US" sz="1000" dirty="0"/>
              <a:t>Regular exercise improves cardiovascular health, blood pressure, body weight, and protects against a variety of diseases and improves vaccine repsonse</a:t>
            </a:r>
            <a:r>
              <a:rPr lang="en-US" sz="1000" baseline="30000" dirty="0"/>
              <a:t>2,5</a:t>
            </a:r>
          </a:p>
        </p:txBody>
      </p:sp>
      <p:sp>
        <p:nvSpPr>
          <p:cNvPr id="25" name="TextBox 24">
            <a:extLst>
              <a:ext uri="{FF2B5EF4-FFF2-40B4-BE49-F238E27FC236}">
                <a16:creationId xmlns:a16="http://schemas.microsoft.com/office/drawing/2014/main" id="{B58E2FB4-919B-42E9-BF43-F9F8D7BE73BF}"/>
              </a:ext>
            </a:extLst>
          </p:cNvPr>
          <p:cNvSpPr txBox="1"/>
          <p:nvPr/>
        </p:nvSpPr>
        <p:spPr>
          <a:xfrm>
            <a:off x="4215203" y="2997454"/>
            <a:ext cx="3001221" cy="400110"/>
          </a:xfrm>
          <a:prstGeom prst="rect">
            <a:avLst/>
          </a:prstGeom>
          <a:noFill/>
        </p:spPr>
        <p:txBody>
          <a:bodyPr wrap="square">
            <a:spAutoFit/>
          </a:bodyPr>
          <a:lstStyle/>
          <a:p>
            <a:pPr marL="457200" lvl="0" indent="-323850" algn="l" rtl="0">
              <a:lnSpc>
                <a:spcPct val="100000"/>
              </a:lnSpc>
              <a:spcBef>
                <a:spcPts val="0"/>
              </a:spcBef>
              <a:spcAft>
                <a:spcPts val="0"/>
              </a:spcAft>
              <a:buSzPts val="1500"/>
              <a:buChar char="●"/>
            </a:pPr>
            <a:r>
              <a:rPr lang="en-US" sz="1000" dirty="0"/>
              <a:t>Health clubs are staff supervised, safe places to continue physical activity </a:t>
            </a:r>
          </a:p>
        </p:txBody>
      </p:sp>
      <p:sp>
        <p:nvSpPr>
          <p:cNvPr id="8" name="TextBox 7">
            <a:extLst>
              <a:ext uri="{FF2B5EF4-FFF2-40B4-BE49-F238E27FC236}">
                <a16:creationId xmlns:a16="http://schemas.microsoft.com/office/drawing/2014/main" id="{5F7EF844-3845-4684-A51A-0B9C374EE10E}"/>
              </a:ext>
            </a:extLst>
          </p:cNvPr>
          <p:cNvSpPr txBox="1"/>
          <p:nvPr/>
        </p:nvSpPr>
        <p:spPr>
          <a:xfrm>
            <a:off x="2175934" y="789097"/>
            <a:ext cx="1765890" cy="246221"/>
          </a:xfrm>
          <a:prstGeom prst="rect">
            <a:avLst/>
          </a:prstGeom>
          <a:noFill/>
        </p:spPr>
        <p:txBody>
          <a:bodyPr wrap="square" rtlCol="0">
            <a:spAutoFit/>
          </a:bodyPr>
          <a:lstStyle/>
          <a:p>
            <a:r>
              <a:rPr lang="en-US" sz="1000" b="1" dirty="0"/>
              <a:t>Issue</a:t>
            </a:r>
          </a:p>
        </p:txBody>
      </p:sp>
      <p:sp>
        <p:nvSpPr>
          <p:cNvPr id="29" name="TextBox 28">
            <a:extLst>
              <a:ext uri="{FF2B5EF4-FFF2-40B4-BE49-F238E27FC236}">
                <a16:creationId xmlns:a16="http://schemas.microsoft.com/office/drawing/2014/main" id="{7E87C745-5FEF-46F6-98F2-9631A8E73845}"/>
              </a:ext>
            </a:extLst>
          </p:cNvPr>
          <p:cNvSpPr txBox="1"/>
          <p:nvPr/>
        </p:nvSpPr>
        <p:spPr>
          <a:xfrm>
            <a:off x="4675248" y="789097"/>
            <a:ext cx="1765890" cy="246221"/>
          </a:xfrm>
          <a:prstGeom prst="rect">
            <a:avLst/>
          </a:prstGeom>
          <a:noFill/>
        </p:spPr>
        <p:txBody>
          <a:bodyPr wrap="square" rtlCol="0">
            <a:spAutoFit/>
          </a:bodyPr>
          <a:lstStyle/>
          <a:p>
            <a:r>
              <a:rPr lang="en-US" sz="1000" b="1" dirty="0"/>
              <a:t>Resolution</a:t>
            </a:r>
            <a:endParaRPr lang="en-US" sz="1050" b="1" dirty="0"/>
          </a:p>
        </p:txBody>
      </p:sp>
      <p:cxnSp>
        <p:nvCxnSpPr>
          <p:cNvPr id="12" name="Straight Connector 11">
            <a:extLst>
              <a:ext uri="{FF2B5EF4-FFF2-40B4-BE49-F238E27FC236}">
                <a16:creationId xmlns:a16="http://schemas.microsoft.com/office/drawing/2014/main" id="{E13C0948-7A2F-4019-9F37-B6B611933F30}"/>
              </a:ext>
            </a:extLst>
          </p:cNvPr>
          <p:cNvCxnSpPr>
            <a:cxnSpLocks/>
          </p:cNvCxnSpPr>
          <p:nvPr/>
        </p:nvCxnSpPr>
        <p:spPr>
          <a:xfrm>
            <a:off x="1846250" y="1031454"/>
            <a:ext cx="50439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rrow: Pentagon 9">
            <a:extLst>
              <a:ext uri="{FF2B5EF4-FFF2-40B4-BE49-F238E27FC236}">
                <a16:creationId xmlns:a16="http://schemas.microsoft.com/office/drawing/2014/main" id="{68F16E1F-C5E7-0549-80BE-AB0F48A62DE2}"/>
              </a:ext>
            </a:extLst>
          </p:cNvPr>
          <p:cNvSpPr/>
          <p:nvPr/>
        </p:nvSpPr>
        <p:spPr>
          <a:xfrm>
            <a:off x="168597" y="2154435"/>
            <a:ext cx="1587500" cy="739466"/>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ts val="600"/>
              </a:spcBef>
              <a:spcAft>
                <a:spcPts val="600"/>
              </a:spcAft>
            </a:pPr>
            <a:r>
              <a:rPr lang="en-US" sz="1000" b="1" dirty="0">
                <a:solidFill>
                  <a:schemeClr val="tx1"/>
                </a:solidFill>
              </a:rPr>
              <a:t>Many people feel isolated</a:t>
            </a:r>
          </a:p>
        </p:txBody>
      </p:sp>
      <p:sp>
        <p:nvSpPr>
          <p:cNvPr id="31" name="TextBox 30">
            <a:extLst>
              <a:ext uri="{FF2B5EF4-FFF2-40B4-BE49-F238E27FC236}">
                <a16:creationId xmlns:a16="http://schemas.microsoft.com/office/drawing/2014/main" id="{3DE6B994-E686-4543-9757-03BC38A41FBA}"/>
              </a:ext>
            </a:extLst>
          </p:cNvPr>
          <p:cNvSpPr txBox="1"/>
          <p:nvPr/>
        </p:nvSpPr>
        <p:spPr>
          <a:xfrm>
            <a:off x="1756097" y="2164777"/>
            <a:ext cx="2637028" cy="707886"/>
          </a:xfrm>
          <a:prstGeom prst="rect">
            <a:avLst/>
          </a:prstGeom>
          <a:noFill/>
        </p:spPr>
        <p:txBody>
          <a:bodyPr wrap="square">
            <a:spAutoFit/>
          </a:bodyPr>
          <a:lstStyle/>
          <a:p>
            <a:pPr marL="457200" lvl="0" indent="-323850" algn="l" rtl="0">
              <a:lnSpc>
                <a:spcPct val="100000"/>
              </a:lnSpc>
              <a:spcBef>
                <a:spcPts val="0"/>
              </a:spcBef>
              <a:spcAft>
                <a:spcPts val="0"/>
              </a:spcAft>
              <a:buSzPts val="1500"/>
              <a:buChar char="●"/>
            </a:pPr>
            <a:r>
              <a:rPr lang="en-US" sz="1000" dirty="0"/>
              <a:t>COVID-fatigue is setting in – people want to be active and social</a:t>
            </a:r>
          </a:p>
          <a:p>
            <a:pPr marL="457200" lvl="0" indent="-323850" algn="l" rtl="0">
              <a:lnSpc>
                <a:spcPct val="100000"/>
              </a:lnSpc>
              <a:spcBef>
                <a:spcPts val="0"/>
              </a:spcBef>
              <a:spcAft>
                <a:spcPts val="0"/>
              </a:spcAft>
              <a:buSzPts val="1500"/>
              <a:buChar char="●"/>
            </a:pPr>
            <a:r>
              <a:rPr lang="en-US" sz="1000" dirty="0"/>
              <a:t>In home gathering are the worst case response to that need</a:t>
            </a:r>
          </a:p>
        </p:txBody>
      </p:sp>
      <p:sp>
        <p:nvSpPr>
          <p:cNvPr id="33" name="TextBox 32">
            <a:extLst>
              <a:ext uri="{FF2B5EF4-FFF2-40B4-BE49-F238E27FC236}">
                <a16:creationId xmlns:a16="http://schemas.microsoft.com/office/drawing/2014/main" id="{E607099A-EFF2-B641-8A9C-AF37447813A3}"/>
              </a:ext>
            </a:extLst>
          </p:cNvPr>
          <p:cNvSpPr txBox="1"/>
          <p:nvPr/>
        </p:nvSpPr>
        <p:spPr>
          <a:xfrm>
            <a:off x="4215203" y="2164777"/>
            <a:ext cx="3001221" cy="707886"/>
          </a:xfrm>
          <a:prstGeom prst="rect">
            <a:avLst/>
          </a:prstGeom>
          <a:noFill/>
        </p:spPr>
        <p:txBody>
          <a:bodyPr wrap="square">
            <a:spAutoFit/>
          </a:bodyPr>
          <a:lstStyle/>
          <a:p>
            <a:pPr marL="457200" lvl="0" indent="-323850" algn="l" rtl="0">
              <a:lnSpc>
                <a:spcPct val="100000"/>
              </a:lnSpc>
              <a:spcBef>
                <a:spcPts val="0"/>
              </a:spcBef>
              <a:spcAft>
                <a:spcPts val="0"/>
              </a:spcAft>
              <a:buSzPts val="1500"/>
              <a:buChar char="●"/>
            </a:pPr>
            <a:r>
              <a:rPr lang="en-US" sz="1000" dirty="0"/>
              <a:t>Studios provide safe places for people to get out and be active. </a:t>
            </a:r>
          </a:p>
          <a:p>
            <a:pPr marL="457200" lvl="0" indent="-323850" algn="l" rtl="0">
              <a:lnSpc>
                <a:spcPct val="100000"/>
              </a:lnSpc>
              <a:spcBef>
                <a:spcPts val="0"/>
              </a:spcBef>
              <a:spcAft>
                <a:spcPts val="0"/>
              </a:spcAft>
              <a:buSzPts val="1500"/>
              <a:buChar char="●"/>
            </a:pPr>
            <a:r>
              <a:rPr lang="en-US" sz="1000" dirty="0"/>
              <a:t>Classes offer community and safe socialization </a:t>
            </a:r>
          </a:p>
        </p:txBody>
      </p:sp>
      <p:sp>
        <p:nvSpPr>
          <p:cNvPr id="26" name="Google Shape;110;p19">
            <a:extLst>
              <a:ext uri="{FF2B5EF4-FFF2-40B4-BE49-F238E27FC236}">
                <a16:creationId xmlns:a16="http://schemas.microsoft.com/office/drawing/2014/main" id="{58F417F1-2757-2744-A9A2-7A67D7E81E39}"/>
              </a:ext>
            </a:extLst>
          </p:cNvPr>
          <p:cNvSpPr txBox="1">
            <a:spLocks/>
          </p:cNvSpPr>
          <p:nvPr/>
        </p:nvSpPr>
        <p:spPr>
          <a:xfrm>
            <a:off x="-10056" y="4530010"/>
            <a:ext cx="8520600" cy="6382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279400">
              <a:buSzPts val="800"/>
              <a:buFont typeface="Arial"/>
              <a:buAutoNum type="arabicPeriod"/>
            </a:pPr>
            <a:r>
              <a:rPr lang="en-US" sz="600" dirty="0"/>
              <a:t>NIH study - Comorbidity and its Impact on Patients with COVID-19 - </a:t>
            </a:r>
            <a:r>
              <a:rPr lang="en-US" sz="600" u="sng" dirty="0">
                <a:hlinkClick r:id="rId3"/>
              </a:rPr>
              <a:t>https://www.ncbi.nlm.nih.gov/pmc/articles/PMC7314621/</a:t>
            </a:r>
            <a:endParaRPr lang="en-US" sz="600" dirty="0"/>
          </a:p>
          <a:p>
            <a:pPr indent="-279400">
              <a:buSzPts val="800"/>
              <a:buFont typeface="Arial"/>
              <a:buAutoNum type="arabicPeriod"/>
            </a:pPr>
            <a:r>
              <a:rPr lang="en-US" sz="600" dirty="0"/>
              <a:t>Harvard Medical School Article - How to boost your immune system - </a:t>
            </a:r>
            <a:r>
              <a:rPr lang="en-US" sz="600" u="sng" dirty="0">
                <a:hlinkClick r:id="rId4"/>
              </a:rPr>
              <a:t>https://www.health.harvard.edu/staying-healthy/how-to-boost-your-immune-system</a:t>
            </a:r>
            <a:r>
              <a:rPr lang="en-US" sz="600" dirty="0"/>
              <a:t> </a:t>
            </a:r>
          </a:p>
          <a:p>
            <a:pPr indent="-279400">
              <a:buSzPts val="800"/>
              <a:buFont typeface="Arial"/>
              <a:buAutoNum type="arabicPeriod"/>
            </a:pPr>
            <a:r>
              <a:rPr lang="en-US" sz="600" dirty="0"/>
              <a:t>Mayo Clinic - Depression and anxiety: Exercise eases symptoms - </a:t>
            </a:r>
            <a:r>
              <a:rPr lang="en-US" sz="600" u="sng" dirty="0">
                <a:hlinkClick r:id="rId5"/>
              </a:rPr>
              <a:t>https://www.mayoclinic.org/diseases-conditions/depression/in-depth/depression-and-exercise/art-20046495</a:t>
            </a:r>
            <a:r>
              <a:rPr lang="en-US" sz="600" dirty="0"/>
              <a:t> </a:t>
            </a:r>
          </a:p>
          <a:p>
            <a:pPr indent="-279400">
              <a:buSzPts val="800"/>
              <a:buFont typeface="Arial"/>
              <a:buAutoNum type="arabicPeriod"/>
            </a:pPr>
            <a:r>
              <a:rPr lang="en-US" sz="600" dirty="0"/>
              <a:t>CDC - Morbidity and Mortality Weekly Report, August 14, 2020 - </a:t>
            </a:r>
            <a:r>
              <a:rPr lang="en-US" sz="600" u="sng" dirty="0">
                <a:hlinkClick r:id="rId6"/>
              </a:rPr>
              <a:t>https://www.cdc.gov/mmwr/volumes/69/wr/mm6932a1.htm</a:t>
            </a:r>
            <a:r>
              <a:rPr lang="en-US" sz="600" dirty="0"/>
              <a:t> </a:t>
            </a:r>
          </a:p>
          <a:p>
            <a:pPr indent="-279400">
              <a:buSzPts val="800"/>
              <a:buFont typeface="Arial"/>
              <a:buAutoNum type="arabicPeriod"/>
            </a:pPr>
            <a:r>
              <a:rPr lang="en-US" sz="600" dirty="0"/>
              <a:t>NIH study - Effects of exercise on vaccine-induced immune responses - </a:t>
            </a:r>
            <a:r>
              <a:rPr lang="en-US" sz="600" u="sng" dirty="0">
                <a:hlinkClick r:id="rId7"/>
              </a:rPr>
              <a:t>www.ncbi.nlm.nih.gov/pmc/articles/PMC3903912/</a:t>
            </a:r>
            <a:r>
              <a:rPr lang="en-US" sz="600" dirty="0"/>
              <a:t> </a:t>
            </a:r>
          </a:p>
        </p:txBody>
      </p:sp>
      <p:cxnSp>
        <p:nvCxnSpPr>
          <p:cNvPr id="35" name="Google Shape;63;p14">
            <a:extLst>
              <a:ext uri="{FF2B5EF4-FFF2-40B4-BE49-F238E27FC236}">
                <a16:creationId xmlns:a16="http://schemas.microsoft.com/office/drawing/2014/main" id="{2E15A2A4-E48E-B745-A0F2-46A1421D4D81}"/>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pic>
        <p:nvPicPr>
          <p:cNvPr id="36" name="Google Shape;64;p14">
            <a:extLst>
              <a:ext uri="{FF2B5EF4-FFF2-40B4-BE49-F238E27FC236}">
                <a16:creationId xmlns:a16="http://schemas.microsoft.com/office/drawing/2014/main" id="{44FC7C5C-7148-374A-8269-2D733C208EC1}"/>
              </a:ext>
            </a:extLst>
          </p:cNvPr>
          <p:cNvPicPr preferRelativeResize="0"/>
          <p:nvPr/>
        </p:nvPicPr>
        <p:blipFill>
          <a:blip r:embed="rId8"/>
          <a:srcRect/>
          <a:stretch/>
        </p:blipFill>
        <p:spPr>
          <a:xfrm>
            <a:off x="8498510" y="72591"/>
            <a:ext cx="569291" cy="546054"/>
          </a:xfrm>
          <a:prstGeom prst="rect">
            <a:avLst/>
          </a:prstGeom>
          <a:noFill/>
          <a:ln w="28575">
            <a:solidFill>
              <a:schemeClr val="accent6"/>
            </a:solidFill>
          </a:ln>
        </p:spPr>
      </p:pic>
    </p:spTree>
    <p:extLst>
      <p:ext uri="{BB962C8B-B14F-4D97-AF65-F5344CB8AC3E}">
        <p14:creationId xmlns:p14="http://schemas.microsoft.com/office/powerpoint/2010/main" val="199935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91440"/>
            <a:ext cx="82027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CHARTS AND DATA: Louisiana Contact Tracing Data indicates that fitness centers are not where the spread of COVID is happening</a:t>
            </a:r>
            <a:endParaRPr sz="1600" b="1" dirty="0"/>
          </a:p>
        </p:txBody>
      </p:sp>
      <p:sp>
        <p:nvSpPr>
          <p:cNvPr id="65" name="Google Shape;65;p14"/>
          <p:cNvSpPr txBox="1">
            <a:spLocks noGrp="1"/>
          </p:cNvSpPr>
          <p:nvPr>
            <p:ph type="sldNum" idx="12"/>
          </p:nvPr>
        </p:nvSpPr>
        <p:spPr>
          <a:xfrm>
            <a:off x="8472458" y="467464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8" name="TextBox 7">
            <a:extLst>
              <a:ext uri="{FF2B5EF4-FFF2-40B4-BE49-F238E27FC236}">
                <a16:creationId xmlns:a16="http://schemas.microsoft.com/office/drawing/2014/main" id="{41EB81E1-45D1-4D5D-B03E-66147C967A1C}"/>
              </a:ext>
            </a:extLst>
          </p:cNvPr>
          <p:cNvSpPr txBox="1"/>
          <p:nvPr/>
        </p:nvSpPr>
        <p:spPr>
          <a:xfrm>
            <a:off x="208932" y="4894914"/>
            <a:ext cx="8289578" cy="246221"/>
          </a:xfrm>
          <a:prstGeom prst="rect">
            <a:avLst/>
          </a:prstGeom>
          <a:noFill/>
        </p:spPr>
        <p:txBody>
          <a:bodyPr wrap="square" rtlCol="0">
            <a:spAutoFit/>
          </a:bodyPr>
          <a:lstStyle/>
          <a:p>
            <a:r>
              <a:rPr lang="en" sz="1000" dirty="0"/>
              <a:t>Louisiana Dept of Health Data, updated 12/16/20 </a:t>
            </a:r>
            <a:r>
              <a:rPr lang="en" sz="1000" u="sng" dirty="0">
                <a:hlinkClick r:id="rId3"/>
              </a:rPr>
              <a:t>https://ldh.la.gov/index.cfm/page/3997</a:t>
            </a:r>
            <a:endParaRPr lang="en" sz="1000" dirty="0"/>
          </a:p>
        </p:txBody>
      </p:sp>
      <p:graphicFrame>
        <p:nvGraphicFramePr>
          <p:cNvPr id="6" name="Table 5">
            <a:extLst>
              <a:ext uri="{FF2B5EF4-FFF2-40B4-BE49-F238E27FC236}">
                <a16:creationId xmlns:a16="http://schemas.microsoft.com/office/drawing/2014/main" id="{C52CB94F-0AFF-41C5-821B-40CC3A746D3B}"/>
              </a:ext>
            </a:extLst>
          </p:cNvPr>
          <p:cNvGraphicFramePr>
            <a:graphicFrameLocks noGrp="1"/>
          </p:cNvGraphicFramePr>
          <p:nvPr>
            <p:extLst>
              <p:ext uri="{D42A27DB-BD31-4B8C-83A1-F6EECF244321}">
                <p14:modId xmlns:p14="http://schemas.microsoft.com/office/powerpoint/2010/main" val="1597960781"/>
              </p:ext>
            </p:extLst>
          </p:nvPr>
        </p:nvGraphicFramePr>
        <p:xfrm>
          <a:off x="1909406" y="1347676"/>
          <a:ext cx="3541000" cy="3416293"/>
        </p:xfrm>
        <a:graphic>
          <a:graphicData uri="http://schemas.openxmlformats.org/drawingml/2006/table">
            <a:tbl>
              <a:tblPr>
                <a:tableStyleId>{BABE4AEE-B136-4EF6-B05A-64D97DBA1651}</a:tableStyleId>
              </a:tblPr>
              <a:tblGrid>
                <a:gridCol w="1494043">
                  <a:extLst>
                    <a:ext uri="{9D8B030D-6E8A-4147-A177-3AD203B41FA5}">
                      <a16:colId xmlns:a16="http://schemas.microsoft.com/office/drawing/2014/main" val="1525007111"/>
                    </a:ext>
                  </a:extLst>
                </a:gridCol>
                <a:gridCol w="694083">
                  <a:extLst>
                    <a:ext uri="{9D8B030D-6E8A-4147-A177-3AD203B41FA5}">
                      <a16:colId xmlns:a16="http://schemas.microsoft.com/office/drawing/2014/main" val="3619804358"/>
                    </a:ext>
                  </a:extLst>
                </a:gridCol>
                <a:gridCol w="458801">
                  <a:extLst>
                    <a:ext uri="{9D8B030D-6E8A-4147-A177-3AD203B41FA5}">
                      <a16:colId xmlns:a16="http://schemas.microsoft.com/office/drawing/2014/main" val="3273971433"/>
                    </a:ext>
                  </a:extLst>
                </a:gridCol>
                <a:gridCol w="435272">
                  <a:extLst>
                    <a:ext uri="{9D8B030D-6E8A-4147-A177-3AD203B41FA5}">
                      <a16:colId xmlns:a16="http://schemas.microsoft.com/office/drawing/2014/main" val="383379161"/>
                    </a:ext>
                  </a:extLst>
                </a:gridCol>
                <a:gridCol w="458801">
                  <a:extLst>
                    <a:ext uri="{9D8B030D-6E8A-4147-A177-3AD203B41FA5}">
                      <a16:colId xmlns:a16="http://schemas.microsoft.com/office/drawing/2014/main" val="3838905398"/>
                    </a:ext>
                  </a:extLst>
                </a:gridCol>
              </a:tblGrid>
              <a:tr h="310573">
                <a:tc>
                  <a:txBody>
                    <a:bodyPr/>
                    <a:lstStyle/>
                    <a:p>
                      <a:pPr algn="ctr" fontAlgn="ctr"/>
                      <a:r>
                        <a:rPr lang="en-US" sz="900" b="1" u="none" strike="noStrike" dirty="0">
                          <a:effectLst/>
                        </a:rPr>
                        <a:t>Louisiana </a:t>
                      </a:r>
                    </a:p>
                    <a:p>
                      <a:pPr algn="ctr" fontAlgn="ctr"/>
                      <a:r>
                        <a:rPr lang="en-US" sz="900" b="1" u="none" strike="noStrike" dirty="0">
                          <a:effectLst/>
                        </a:rPr>
                        <a:t>Outbreak Setting*</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900" b="1" u="none" strike="noStrike" dirty="0">
                          <a:effectLst/>
                        </a:rPr>
                        <a:t>#  of outbreaks</a:t>
                      </a:r>
                      <a:endParaRPr lang="en-US" sz="900" b="1" i="0" u="none" strike="noStrike" dirty="0">
                        <a:solidFill>
                          <a:srgbClr val="333333"/>
                        </a:solidFill>
                        <a:effectLst/>
                        <a:latin typeface="Arial" panose="020B0604020202020204" pitchFamily="34" charset="0"/>
                      </a:endParaRPr>
                    </a:p>
                  </a:txBody>
                  <a:tcPr marL="7058" marR="7058" marT="7058" marB="0"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900" b="1" u="none" strike="noStrike" dirty="0">
                          <a:effectLst/>
                        </a:rPr>
                        <a:t>% of total</a:t>
                      </a:r>
                      <a:endParaRPr lang="en-US" sz="900" b="1" i="0" u="none" strike="noStrike" dirty="0">
                        <a:solidFill>
                          <a:srgbClr val="000000"/>
                        </a:solidFill>
                        <a:effectLst/>
                        <a:latin typeface="Arial" panose="020B0604020202020204" pitchFamily="34" charset="0"/>
                      </a:endParaRPr>
                    </a:p>
                  </a:txBody>
                  <a:tcPr marL="7058" marR="7058" marT="7058" marB="0"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900" b="1" u="none" strike="noStrike" dirty="0">
                          <a:effectLst/>
                        </a:rPr>
                        <a:t>Cases</a:t>
                      </a:r>
                      <a:endParaRPr lang="en-US" sz="900" b="1" i="0" u="none" strike="noStrike" dirty="0">
                        <a:solidFill>
                          <a:srgbClr val="333333"/>
                        </a:solidFill>
                        <a:effectLst/>
                        <a:latin typeface="Arial" panose="020B0604020202020204" pitchFamily="34" charset="0"/>
                      </a:endParaRPr>
                    </a:p>
                  </a:txBody>
                  <a:tcPr marL="7058" marR="7058" marT="7058" marB="0"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900" b="1" u="none" strike="noStrike" dirty="0">
                          <a:effectLst/>
                        </a:rPr>
                        <a:t>% of total</a:t>
                      </a:r>
                      <a:endParaRPr lang="en-US" sz="900" b="1" i="0" u="none" strike="noStrike" dirty="0">
                        <a:solidFill>
                          <a:srgbClr val="000000"/>
                        </a:solidFill>
                        <a:effectLst/>
                        <a:latin typeface="Arial" panose="020B0604020202020204" pitchFamily="34" charset="0"/>
                      </a:endParaRPr>
                    </a:p>
                  </a:txBody>
                  <a:tcPr marL="7058" marR="7058" marT="7058"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921535006"/>
                  </a:ext>
                </a:extLst>
              </a:tr>
              <a:tr h="155286">
                <a:tc>
                  <a:txBody>
                    <a:bodyPr/>
                    <a:lstStyle/>
                    <a:p>
                      <a:pPr algn="l" fontAlgn="ctr"/>
                      <a:r>
                        <a:rPr lang="en-US" sz="900" u="none" strike="noStrike" dirty="0">
                          <a:effectLst/>
                        </a:rPr>
                        <a:t> Food Processing</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38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6.4%</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918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21.9%</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3066061"/>
                  </a:ext>
                </a:extLst>
              </a:tr>
              <a:tr h="155286">
                <a:tc>
                  <a:txBody>
                    <a:bodyPr/>
                    <a:lstStyle/>
                    <a:p>
                      <a:pPr algn="l" fontAlgn="ctr"/>
                      <a:r>
                        <a:rPr lang="en-US" sz="900" u="none" strike="noStrike" dirty="0">
                          <a:effectLst/>
                        </a:rPr>
                        <a:t> Industrial Setting</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89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15.0%</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627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15.0%</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1925406"/>
                  </a:ext>
                </a:extLst>
              </a:tr>
              <a:tr h="155286">
                <a:tc>
                  <a:txBody>
                    <a:bodyPr/>
                    <a:lstStyle/>
                    <a:p>
                      <a:pPr algn="l" fontAlgn="ctr"/>
                      <a:r>
                        <a:rPr lang="en-US" sz="900" u="none" strike="noStrike" dirty="0">
                          <a:effectLst/>
                        </a:rPr>
                        <a:t> Bar</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50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8.4%</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537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12.8%</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5519332"/>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Religious Services/Event</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69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11.6%</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335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8.0%</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8586932"/>
                  </a:ext>
                </a:extLst>
              </a:tr>
              <a:tr h="155286">
                <a:tc>
                  <a:txBody>
                    <a:bodyPr/>
                    <a:lstStyle/>
                    <a:p>
                      <a:pPr algn="l" fontAlgn="ctr"/>
                      <a:r>
                        <a:rPr lang="en-US" sz="900" u="none" strike="noStrike">
                          <a:effectLst/>
                        </a:rPr>
                        <a:t> Restaurant</a:t>
                      </a:r>
                      <a:endParaRPr lang="en-US" sz="900" b="1" i="0" u="none" strike="noStrike">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75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12.6%</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300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7.2%</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7217589"/>
                  </a:ext>
                </a:extLst>
              </a:tr>
              <a:tr h="155286">
                <a:tc>
                  <a:txBody>
                    <a:bodyPr/>
                    <a:lstStyle/>
                    <a:p>
                      <a:pPr algn="l" fontAlgn="ctr"/>
                      <a:r>
                        <a:rPr lang="en-US" sz="900" u="none" strike="noStrike">
                          <a:effectLst/>
                        </a:rPr>
                        <a:t> Other Worksite</a:t>
                      </a:r>
                      <a:endParaRPr lang="en-US" sz="900" b="1" i="0" u="none" strike="noStrike">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50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8.4%</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286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6.8%</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0505938"/>
                  </a:ext>
                </a:extLst>
              </a:tr>
              <a:tr h="155286">
                <a:tc>
                  <a:txBody>
                    <a:bodyPr/>
                    <a:lstStyle/>
                    <a:p>
                      <a:pPr algn="l" fontAlgn="ctr"/>
                      <a:r>
                        <a:rPr lang="en-US" sz="900" u="none" strike="noStrike" dirty="0">
                          <a:effectLst/>
                        </a:rPr>
                        <a:t> Casino</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10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262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6.3%</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1729033"/>
                  </a:ext>
                </a:extLst>
              </a:tr>
              <a:tr h="155286">
                <a:tc>
                  <a:txBody>
                    <a:bodyPr/>
                    <a:lstStyle/>
                    <a:p>
                      <a:pPr algn="l" fontAlgn="ctr"/>
                      <a:r>
                        <a:rPr lang="en-US" sz="900" u="none" strike="noStrike" dirty="0">
                          <a:effectLst/>
                        </a:rPr>
                        <a:t> Retail Setting</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54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9.1%</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201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4.8%</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789787"/>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Office Space</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38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6.4%</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151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3.6%</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56604"/>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Child Daycare</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39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6.6%</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137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3.3%</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6432007"/>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Construction Site</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9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1.5%</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79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7886722"/>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Social Event</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12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78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7788884"/>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Wedding</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12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74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1.8%</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3278774"/>
                  </a:ext>
                </a:extLst>
              </a:tr>
              <a:tr h="155286">
                <a:tc>
                  <a:txBody>
                    <a:bodyPr/>
                    <a:lstStyle/>
                    <a:p>
                      <a:pPr algn="l" fontAlgn="ctr"/>
                      <a:r>
                        <a:rPr lang="en-US" sz="900" u="none" strike="noStrike" dirty="0">
                          <a:effectLst/>
                        </a:rPr>
                        <a:t> Automotive/ Dealership</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16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2.7%</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66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a:effectLst/>
                        </a:rPr>
                        <a:t>1.6%</a:t>
                      </a:r>
                      <a:endParaRPr lang="en-US" sz="900" b="0" i="0" u="none" strike="noStrike">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8177510"/>
                  </a:ext>
                </a:extLst>
              </a:tr>
              <a:tr h="155286">
                <a:tc>
                  <a:txBody>
                    <a:bodyPr/>
                    <a:lstStyle/>
                    <a:p>
                      <a:pPr algn="l" fontAlgn="ctr"/>
                      <a:r>
                        <a:rPr lang="en-US" sz="900" b="1" u="none" strike="noStrike" dirty="0">
                          <a:effectLst/>
                        </a:rPr>
                        <a:t> Gym/Fitness Setting</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solidFill>
                      <a:schemeClr val="accent6"/>
                    </a:solidFill>
                  </a:tcPr>
                </a:tc>
                <a:tc>
                  <a:txBody>
                    <a:bodyPr/>
                    <a:lstStyle/>
                    <a:p>
                      <a:pPr algn="r" fontAlgn="ctr"/>
                      <a:r>
                        <a:rPr lang="en-US" sz="900" b="1" u="none" strike="noStrike" dirty="0">
                          <a:effectLst/>
                        </a:rPr>
                        <a:t>               15 </a:t>
                      </a:r>
                      <a:endParaRPr lang="en-US" sz="900" b="1" i="0" u="none" strike="noStrike" dirty="0">
                        <a:solidFill>
                          <a:srgbClr val="333333"/>
                        </a:solidFill>
                        <a:effectLst/>
                        <a:latin typeface="Arial" panose="020B0604020202020204" pitchFamily="34" charset="0"/>
                      </a:endParaRPr>
                    </a:p>
                  </a:txBody>
                  <a:tcPr marL="7058" marR="7058" marT="7058" marB="0" anchor="ctr">
                    <a:solidFill>
                      <a:schemeClr val="accent6"/>
                    </a:solidFill>
                  </a:tcPr>
                </a:tc>
                <a:tc>
                  <a:txBody>
                    <a:bodyPr/>
                    <a:lstStyle/>
                    <a:p>
                      <a:pPr algn="r" fontAlgn="b"/>
                      <a:r>
                        <a:rPr lang="en-US" sz="900" b="1" u="none" strike="noStrike" dirty="0">
                          <a:effectLst/>
                        </a:rPr>
                        <a:t>2.5%</a:t>
                      </a:r>
                      <a:endParaRPr lang="en-US" sz="900" b="1" i="0" u="none" strike="noStrike" dirty="0">
                        <a:solidFill>
                          <a:srgbClr val="000000"/>
                        </a:solidFill>
                        <a:effectLst/>
                        <a:latin typeface="Arial" panose="020B0604020202020204" pitchFamily="34" charset="0"/>
                      </a:endParaRPr>
                    </a:p>
                  </a:txBody>
                  <a:tcPr marL="7058" marR="7058" marT="7058" marB="0" anchor="b">
                    <a:solidFill>
                      <a:schemeClr val="accent6"/>
                    </a:solidFill>
                  </a:tcPr>
                </a:tc>
                <a:tc>
                  <a:txBody>
                    <a:bodyPr/>
                    <a:lstStyle/>
                    <a:p>
                      <a:pPr algn="r" fontAlgn="ctr"/>
                      <a:r>
                        <a:rPr lang="en-US" sz="900" b="1" u="none" strike="noStrike" dirty="0">
                          <a:effectLst/>
                        </a:rPr>
                        <a:t>      62 </a:t>
                      </a:r>
                      <a:endParaRPr lang="en-US" sz="900" b="1" i="0" u="none" strike="noStrike" dirty="0">
                        <a:solidFill>
                          <a:srgbClr val="333333"/>
                        </a:solidFill>
                        <a:effectLst/>
                        <a:latin typeface="Arial" panose="020B0604020202020204" pitchFamily="34" charset="0"/>
                      </a:endParaRPr>
                    </a:p>
                  </a:txBody>
                  <a:tcPr marL="7058" marR="7058" marT="7058" marB="0" anchor="ctr">
                    <a:solidFill>
                      <a:schemeClr val="accent6"/>
                    </a:solidFill>
                  </a:tcPr>
                </a:tc>
                <a:tc>
                  <a:txBody>
                    <a:bodyPr/>
                    <a:lstStyle/>
                    <a:p>
                      <a:pPr algn="r" fontAlgn="b"/>
                      <a:r>
                        <a:rPr lang="en-US" sz="900" b="1" u="none" strike="noStrike" dirty="0">
                          <a:effectLst/>
                        </a:rPr>
                        <a:t>1.5%</a:t>
                      </a:r>
                      <a:endParaRPr lang="en-US" sz="900" b="1"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solidFill>
                      <a:schemeClr val="accent6"/>
                    </a:solidFill>
                  </a:tcPr>
                </a:tc>
                <a:extLst>
                  <a:ext uri="{0D108BD9-81ED-4DB2-BD59-A6C34878D82A}">
                    <a16:rowId xmlns:a16="http://schemas.microsoft.com/office/drawing/2014/main" val="1125214696"/>
                  </a:ext>
                </a:extLst>
              </a:tr>
              <a:tr h="155286">
                <a:tc>
                  <a:txBody>
                    <a:bodyPr/>
                    <a:lstStyle/>
                    <a:p>
                      <a:pPr algn="l" fontAlgn="ctr"/>
                      <a:r>
                        <a:rPr lang="en-US" sz="900" u="none" strike="noStrike" dirty="0">
                          <a:effectLst/>
                        </a:rPr>
                        <a:t> Recreation/ Festival/ Fair</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10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39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3939858"/>
                  </a:ext>
                </a:extLst>
              </a:tr>
              <a:tr h="15528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900" u="none" strike="noStrike" dirty="0">
                          <a:effectLst/>
                        </a:rPr>
                        <a:t> Ship/Boat</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3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0.5%</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18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0.4%</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7439442"/>
                  </a:ext>
                </a:extLst>
              </a:tr>
              <a:tr h="155286">
                <a:tc>
                  <a:txBody>
                    <a:bodyPr/>
                    <a:lstStyle/>
                    <a:p>
                      <a:pPr algn="l" fontAlgn="ctr"/>
                      <a:r>
                        <a:rPr lang="en-US" sz="900" u="none" strike="noStrike" dirty="0">
                          <a:effectLst/>
                        </a:rPr>
                        <a:t> Camp</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tcPr>
                </a:tc>
                <a:tc>
                  <a:txBody>
                    <a:bodyPr/>
                    <a:lstStyle/>
                    <a:p>
                      <a:pPr algn="r" fontAlgn="ctr"/>
                      <a:r>
                        <a:rPr lang="en-US" sz="900" u="none" strike="noStrike" dirty="0">
                          <a:effectLst/>
                        </a:rPr>
                        <a:t>               2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0.3%</a:t>
                      </a:r>
                      <a:endParaRPr lang="en-US" sz="900" b="0" i="0" u="none" strike="noStrike" dirty="0">
                        <a:solidFill>
                          <a:srgbClr val="000000"/>
                        </a:solidFill>
                        <a:effectLst/>
                        <a:latin typeface="Arial" panose="020B0604020202020204" pitchFamily="34" charset="0"/>
                      </a:endParaRPr>
                    </a:p>
                  </a:txBody>
                  <a:tcPr marL="7058" marR="7058" marT="7058" marB="0" anchor="b"/>
                </a:tc>
                <a:tc>
                  <a:txBody>
                    <a:bodyPr/>
                    <a:lstStyle/>
                    <a:p>
                      <a:pPr algn="r" fontAlgn="ctr"/>
                      <a:r>
                        <a:rPr lang="en-US" sz="900" u="none" strike="noStrike" dirty="0">
                          <a:effectLst/>
                        </a:rPr>
                        <a:t>        10 </a:t>
                      </a:r>
                      <a:endParaRPr lang="en-US" sz="900" b="0" i="0" u="none" strike="noStrike" dirty="0">
                        <a:solidFill>
                          <a:srgbClr val="333333"/>
                        </a:solidFill>
                        <a:effectLst/>
                        <a:latin typeface="Arial" panose="020B0604020202020204" pitchFamily="34" charset="0"/>
                      </a:endParaRPr>
                    </a:p>
                  </a:txBody>
                  <a:tcPr marL="7058" marR="7058" marT="7058" marB="0" anchor="ctr"/>
                </a:tc>
                <a:tc>
                  <a:txBody>
                    <a:bodyPr/>
                    <a:lstStyle/>
                    <a:p>
                      <a:pPr algn="r" fontAlgn="b"/>
                      <a:r>
                        <a:rPr lang="en-US" sz="900" u="none" strike="noStrike" dirty="0">
                          <a:effectLst/>
                        </a:rPr>
                        <a:t>0.2%</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0192106"/>
                  </a:ext>
                </a:extLst>
              </a:tr>
              <a:tr h="155286">
                <a:tc>
                  <a:txBody>
                    <a:bodyPr/>
                    <a:lstStyle/>
                    <a:p>
                      <a:pPr algn="l" fontAlgn="ctr"/>
                      <a:r>
                        <a:rPr lang="en-US" sz="900" u="none" strike="noStrike" dirty="0">
                          <a:effectLst/>
                        </a:rPr>
                        <a:t> Funeral</a:t>
                      </a:r>
                      <a:endParaRPr lang="en-US" sz="900" b="1" i="0" u="none" strike="noStrike" dirty="0">
                        <a:solidFill>
                          <a:srgbClr val="333333"/>
                        </a:solidFill>
                        <a:effectLst/>
                        <a:latin typeface="Arial" panose="020B0604020202020204" pitchFamily="34" charset="0"/>
                      </a:endParaRPr>
                    </a:p>
                  </a:txBody>
                  <a:tcPr marL="7058" marR="7058" marT="7058"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               4 </a:t>
                      </a:r>
                      <a:endParaRPr lang="en-US" sz="900" b="0" i="0" u="none" strike="noStrike" dirty="0">
                        <a:solidFill>
                          <a:srgbClr val="333333"/>
                        </a:solidFill>
                        <a:effectLst/>
                        <a:latin typeface="Arial" panose="020B0604020202020204" pitchFamily="34" charset="0"/>
                      </a:endParaRPr>
                    </a:p>
                  </a:txBody>
                  <a:tcPr marL="7058" marR="7058" marT="7058" marB="0" anchor="ctr">
                    <a:lnB w="38100" cap="flat" cmpd="sng" algn="ctr">
                      <a:solidFill>
                        <a:schemeClr val="tx1"/>
                      </a:solidFill>
                      <a:prstDash val="solid"/>
                      <a:round/>
                      <a:headEnd type="none" w="med" len="med"/>
                      <a:tailEnd type="none" w="med" len="med"/>
                    </a:lnB>
                  </a:tcPr>
                </a:tc>
                <a:tc>
                  <a:txBody>
                    <a:bodyPr/>
                    <a:lstStyle/>
                    <a:p>
                      <a:pPr algn="r" fontAlgn="b"/>
                      <a:r>
                        <a:rPr lang="en-US" sz="900" u="none" strike="noStrike" dirty="0">
                          <a:effectLst/>
                        </a:rPr>
                        <a:t>0.7%</a:t>
                      </a:r>
                      <a:endParaRPr lang="en-US" sz="900" b="0" i="0" u="none" strike="noStrike" dirty="0">
                        <a:solidFill>
                          <a:srgbClr val="000000"/>
                        </a:solidFill>
                        <a:effectLst/>
                        <a:latin typeface="Arial" panose="020B0604020202020204" pitchFamily="34" charset="0"/>
                      </a:endParaRPr>
                    </a:p>
                  </a:txBody>
                  <a:tcPr marL="7058" marR="7058" marT="7058" marB="0" anchor="b">
                    <a:lnB w="38100" cap="flat" cmpd="sng" algn="ctr">
                      <a:solidFill>
                        <a:schemeClr val="tx1"/>
                      </a:solidFill>
                      <a:prstDash val="solid"/>
                      <a:round/>
                      <a:headEnd type="none" w="med" len="med"/>
                      <a:tailEnd type="none" w="med" len="med"/>
                    </a:lnB>
                  </a:tcPr>
                </a:tc>
                <a:tc>
                  <a:txBody>
                    <a:bodyPr/>
                    <a:lstStyle/>
                    <a:p>
                      <a:pPr algn="r" fontAlgn="ctr"/>
                      <a:r>
                        <a:rPr lang="en-US" sz="900" u="none" strike="noStrike" dirty="0">
                          <a:effectLst/>
                        </a:rPr>
                        <a:t>        8 </a:t>
                      </a:r>
                      <a:endParaRPr lang="en-US" sz="900" b="0" i="0" u="none" strike="noStrike" dirty="0">
                        <a:solidFill>
                          <a:srgbClr val="333333"/>
                        </a:solidFill>
                        <a:effectLst/>
                        <a:latin typeface="Arial" panose="020B0604020202020204" pitchFamily="34" charset="0"/>
                      </a:endParaRPr>
                    </a:p>
                  </a:txBody>
                  <a:tcPr marL="7058" marR="7058" marT="7058" marB="0" anchor="ctr">
                    <a:lnB w="38100" cap="flat" cmpd="sng" algn="ctr">
                      <a:solidFill>
                        <a:schemeClr val="tx1"/>
                      </a:solidFill>
                      <a:prstDash val="solid"/>
                      <a:round/>
                      <a:headEnd type="none" w="med" len="med"/>
                      <a:tailEnd type="none" w="med" len="med"/>
                    </a:lnB>
                  </a:tcPr>
                </a:tc>
                <a:tc>
                  <a:txBody>
                    <a:bodyPr/>
                    <a:lstStyle/>
                    <a:p>
                      <a:pPr algn="r" fontAlgn="b"/>
                      <a:r>
                        <a:rPr lang="en-US" sz="900" u="none" strike="noStrike" dirty="0">
                          <a:effectLst/>
                        </a:rPr>
                        <a:t>0.2%</a:t>
                      </a:r>
                      <a:endParaRPr lang="en-US" sz="900" b="0"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043097"/>
                  </a:ext>
                </a:extLst>
              </a:tr>
              <a:tr h="155286">
                <a:tc>
                  <a:txBody>
                    <a:bodyPr/>
                    <a:lstStyle/>
                    <a:p>
                      <a:pPr algn="l" fontAlgn="b"/>
                      <a:r>
                        <a:rPr lang="en-US" sz="900" b="1" u="none" strike="noStrike" dirty="0">
                          <a:effectLst/>
                        </a:rPr>
                        <a:t>Total</a:t>
                      </a:r>
                      <a:endParaRPr lang="en-US" sz="900" b="1" i="0" u="none" strike="noStrike" dirty="0">
                        <a:solidFill>
                          <a:srgbClr val="000000"/>
                        </a:solidFill>
                        <a:effectLst/>
                        <a:latin typeface="Arial" panose="020B0604020202020204" pitchFamily="34" charset="0"/>
                      </a:endParaRPr>
                    </a:p>
                  </a:txBody>
                  <a:tcPr marL="7058" marR="7058" marT="7058"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900" b="1" u="none" strike="noStrike" dirty="0">
                          <a:effectLst/>
                        </a:rPr>
                        <a:t>           595 </a:t>
                      </a:r>
                      <a:endParaRPr lang="en-US" sz="900" b="1" i="0" u="none" strike="noStrike" dirty="0">
                        <a:solidFill>
                          <a:srgbClr val="000000"/>
                        </a:solidFill>
                        <a:effectLst/>
                        <a:latin typeface="Arial" panose="020B0604020202020204" pitchFamily="34" charset="0"/>
                      </a:endParaRPr>
                    </a:p>
                  </a:txBody>
                  <a:tcPr marL="7058" marR="7058" marT="7058" marB="0" anchor="b">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900" b="1" u="none" strike="noStrike" dirty="0">
                          <a:effectLst/>
                        </a:rPr>
                        <a:t>100.0%</a:t>
                      </a:r>
                      <a:endParaRPr lang="en-US" sz="900" b="1" i="0" u="none" strike="noStrike" dirty="0">
                        <a:solidFill>
                          <a:srgbClr val="000000"/>
                        </a:solidFill>
                        <a:effectLst/>
                        <a:latin typeface="Arial" panose="020B0604020202020204" pitchFamily="34" charset="0"/>
                      </a:endParaRPr>
                    </a:p>
                  </a:txBody>
                  <a:tcPr marL="7058" marR="7058" marT="7058" marB="0" anchor="b">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900" b="1" u="none" strike="noStrike" dirty="0">
                          <a:effectLst/>
                        </a:rPr>
                        <a:t> 4,188 </a:t>
                      </a:r>
                      <a:endParaRPr lang="en-US" sz="900" b="1" i="0" u="none" strike="noStrike" dirty="0">
                        <a:solidFill>
                          <a:srgbClr val="000000"/>
                        </a:solidFill>
                        <a:effectLst/>
                        <a:latin typeface="Arial" panose="020B0604020202020204" pitchFamily="34" charset="0"/>
                      </a:endParaRPr>
                    </a:p>
                  </a:txBody>
                  <a:tcPr marL="7058" marR="7058" marT="7058" marB="0" anchor="b">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900" b="1" u="none" strike="noStrike" dirty="0">
                          <a:effectLst/>
                        </a:rPr>
                        <a:t>100.0%</a:t>
                      </a:r>
                      <a:endParaRPr lang="en-US" sz="900" b="1" i="0" u="none" strike="noStrike" dirty="0">
                        <a:solidFill>
                          <a:srgbClr val="000000"/>
                        </a:solidFill>
                        <a:effectLst/>
                        <a:latin typeface="Arial" panose="020B0604020202020204" pitchFamily="34" charset="0"/>
                      </a:endParaRPr>
                    </a:p>
                  </a:txBody>
                  <a:tcPr marL="7058" marR="7058" marT="7058"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1117273"/>
                  </a:ext>
                </a:extLst>
              </a:tr>
            </a:tbl>
          </a:graphicData>
        </a:graphic>
      </p:graphicFrame>
      <p:sp>
        <p:nvSpPr>
          <p:cNvPr id="9" name="Rectangle 8">
            <a:extLst>
              <a:ext uri="{FF2B5EF4-FFF2-40B4-BE49-F238E27FC236}">
                <a16:creationId xmlns:a16="http://schemas.microsoft.com/office/drawing/2014/main" id="{BCA364F5-7375-4D88-828E-06113AFCB1DC}"/>
              </a:ext>
            </a:extLst>
          </p:cNvPr>
          <p:cNvSpPr/>
          <p:nvPr/>
        </p:nvSpPr>
        <p:spPr>
          <a:xfrm>
            <a:off x="1909406" y="911975"/>
            <a:ext cx="3541000" cy="34636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Louisiana has 50% occupancy and recommends masks but does not strictly require them</a:t>
            </a:r>
            <a:endParaRPr lang="en-US" dirty="0">
              <a:solidFill>
                <a:schemeClr val="tx1"/>
              </a:solidFill>
            </a:endParaRPr>
          </a:p>
        </p:txBody>
      </p:sp>
      <p:cxnSp>
        <p:nvCxnSpPr>
          <p:cNvPr id="19" name="Google Shape;63;p14">
            <a:extLst>
              <a:ext uri="{FF2B5EF4-FFF2-40B4-BE49-F238E27FC236}">
                <a16:creationId xmlns:a16="http://schemas.microsoft.com/office/drawing/2014/main" id="{6CBF3335-7D37-054A-AC8C-770F85A8C5B7}"/>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pic>
        <p:nvPicPr>
          <p:cNvPr id="20" name="Google Shape;64;p14">
            <a:extLst>
              <a:ext uri="{FF2B5EF4-FFF2-40B4-BE49-F238E27FC236}">
                <a16:creationId xmlns:a16="http://schemas.microsoft.com/office/drawing/2014/main" id="{CBAC1B6E-92CB-804C-9C61-36182EF7897E}"/>
              </a:ext>
            </a:extLst>
          </p:cNvPr>
          <p:cNvPicPr preferRelativeResize="0"/>
          <p:nvPr/>
        </p:nvPicPr>
        <p:blipFill>
          <a:blip r:embed="rId4"/>
          <a:srcRect/>
          <a:stretch/>
        </p:blipFill>
        <p:spPr>
          <a:xfrm>
            <a:off x="8498510" y="72591"/>
            <a:ext cx="569291" cy="546054"/>
          </a:xfrm>
          <a:prstGeom prst="rect">
            <a:avLst/>
          </a:prstGeom>
          <a:noFill/>
          <a:ln w="28575">
            <a:solidFill>
              <a:schemeClr val="accent6"/>
            </a:solidFill>
          </a:ln>
        </p:spPr>
      </p:pic>
      <p:sp>
        <p:nvSpPr>
          <p:cNvPr id="16" name="Isosceles Triangle 13">
            <a:extLst>
              <a:ext uri="{FF2B5EF4-FFF2-40B4-BE49-F238E27FC236}">
                <a16:creationId xmlns:a16="http://schemas.microsoft.com/office/drawing/2014/main" id="{0FB412AC-05F1-B042-83B3-FB5F9C9638A9}"/>
              </a:ext>
            </a:extLst>
          </p:cNvPr>
          <p:cNvSpPr/>
          <p:nvPr/>
        </p:nvSpPr>
        <p:spPr>
          <a:xfrm rot="5400000">
            <a:off x="4405026" y="2856166"/>
            <a:ext cx="3195088" cy="178107"/>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113328-25EA-A44B-AF26-E842F1347C84}"/>
              </a:ext>
            </a:extLst>
          </p:cNvPr>
          <p:cNvSpPr txBox="1"/>
          <p:nvPr/>
        </p:nvSpPr>
        <p:spPr>
          <a:xfrm>
            <a:off x="6383490" y="2437387"/>
            <a:ext cx="1471224" cy="1015663"/>
          </a:xfrm>
          <a:prstGeom prst="rect">
            <a:avLst/>
          </a:prstGeom>
          <a:noFill/>
        </p:spPr>
        <p:txBody>
          <a:bodyPr wrap="square" rtlCol="0">
            <a:spAutoFit/>
          </a:bodyPr>
          <a:lstStyle/>
          <a:p>
            <a:r>
              <a:rPr lang="en-US" sz="1200" b="1" dirty="0"/>
              <a:t>Contact tracing data indicates spread is not happening at fitness centers</a:t>
            </a:r>
          </a:p>
        </p:txBody>
      </p:sp>
    </p:spTree>
    <p:extLst>
      <p:ext uri="{BB962C8B-B14F-4D97-AF65-F5344CB8AC3E}">
        <p14:creationId xmlns:p14="http://schemas.microsoft.com/office/powerpoint/2010/main" val="275412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91440"/>
            <a:ext cx="82027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CHARTS AND DATA: Colorado Contact Tracing Data similarly indicates an INVERSE relationship between gym foot attendance and positivity rates</a:t>
            </a:r>
            <a:endParaRPr sz="1600" b="1" dirty="0"/>
          </a:p>
        </p:txBody>
      </p:sp>
      <p:sp>
        <p:nvSpPr>
          <p:cNvPr id="65" name="Google Shape;65;p14"/>
          <p:cNvSpPr txBox="1">
            <a:spLocks noGrp="1"/>
          </p:cNvSpPr>
          <p:nvPr>
            <p:ph type="sldNum" idx="12"/>
          </p:nvPr>
        </p:nvSpPr>
        <p:spPr>
          <a:xfrm>
            <a:off x="8472458" y="467464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8" name="TextBox 7">
            <a:extLst>
              <a:ext uri="{FF2B5EF4-FFF2-40B4-BE49-F238E27FC236}">
                <a16:creationId xmlns:a16="http://schemas.microsoft.com/office/drawing/2014/main" id="{41EB81E1-45D1-4D5D-B03E-66147C967A1C}"/>
              </a:ext>
            </a:extLst>
          </p:cNvPr>
          <p:cNvSpPr txBox="1"/>
          <p:nvPr/>
        </p:nvSpPr>
        <p:spPr>
          <a:xfrm>
            <a:off x="208932" y="4904537"/>
            <a:ext cx="8289578" cy="246221"/>
          </a:xfrm>
          <a:prstGeom prst="rect">
            <a:avLst/>
          </a:prstGeom>
          <a:noFill/>
        </p:spPr>
        <p:txBody>
          <a:bodyPr wrap="square" rtlCol="0">
            <a:spAutoFit/>
          </a:bodyPr>
          <a:lstStyle/>
          <a:p>
            <a:r>
              <a:rPr lang="en" sz="1000" dirty="0"/>
              <a:t>Colorado Dept of Health and Environment Data, updated 11/18/20 </a:t>
            </a:r>
            <a:r>
              <a:rPr lang="en-US" sz="1000" u="sng" dirty="0">
                <a:solidFill>
                  <a:schemeClr val="hlink"/>
                </a:solidFill>
                <a:hlinkClick r:id="rId3"/>
              </a:rPr>
              <a:t>https://covid19.colorado.gov/covid19-outbreak-data</a:t>
            </a:r>
            <a:endParaRPr lang="en-US" dirty="0"/>
          </a:p>
        </p:txBody>
      </p:sp>
      <p:cxnSp>
        <p:nvCxnSpPr>
          <p:cNvPr id="19" name="Google Shape;63;p14">
            <a:extLst>
              <a:ext uri="{FF2B5EF4-FFF2-40B4-BE49-F238E27FC236}">
                <a16:creationId xmlns:a16="http://schemas.microsoft.com/office/drawing/2014/main" id="{6CBF3335-7D37-054A-AC8C-770F85A8C5B7}"/>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pic>
        <p:nvPicPr>
          <p:cNvPr id="20" name="Google Shape;64;p14">
            <a:extLst>
              <a:ext uri="{FF2B5EF4-FFF2-40B4-BE49-F238E27FC236}">
                <a16:creationId xmlns:a16="http://schemas.microsoft.com/office/drawing/2014/main" id="{CBAC1B6E-92CB-804C-9C61-36182EF7897E}"/>
              </a:ext>
            </a:extLst>
          </p:cNvPr>
          <p:cNvPicPr preferRelativeResize="0"/>
          <p:nvPr/>
        </p:nvPicPr>
        <p:blipFill>
          <a:blip r:embed="rId4"/>
          <a:srcRect/>
          <a:stretch/>
        </p:blipFill>
        <p:spPr>
          <a:xfrm>
            <a:off x="8498510" y="72591"/>
            <a:ext cx="569291" cy="546054"/>
          </a:xfrm>
          <a:prstGeom prst="rect">
            <a:avLst/>
          </a:prstGeom>
          <a:noFill/>
          <a:ln w="28575">
            <a:solidFill>
              <a:schemeClr val="accent6"/>
            </a:solidFill>
          </a:ln>
        </p:spPr>
      </p:pic>
      <p:graphicFrame>
        <p:nvGraphicFramePr>
          <p:cNvPr id="11" name="Table 10">
            <a:extLst>
              <a:ext uri="{FF2B5EF4-FFF2-40B4-BE49-F238E27FC236}">
                <a16:creationId xmlns:a16="http://schemas.microsoft.com/office/drawing/2014/main" id="{7F8C9378-AECA-484E-84CF-2030850A81DA}"/>
              </a:ext>
            </a:extLst>
          </p:cNvPr>
          <p:cNvGraphicFramePr>
            <a:graphicFrameLocks noGrp="1"/>
          </p:cNvGraphicFramePr>
          <p:nvPr>
            <p:extLst>
              <p:ext uri="{D42A27DB-BD31-4B8C-83A1-F6EECF244321}">
                <p14:modId xmlns:p14="http://schemas.microsoft.com/office/powerpoint/2010/main" val="505846818"/>
              </p:ext>
            </p:extLst>
          </p:nvPr>
        </p:nvGraphicFramePr>
        <p:xfrm>
          <a:off x="272432" y="1615713"/>
          <a:ext cx="3386641" cy="2382019"/>
        </p:xfrm>
        <a:graphic>
          <a:graphicData uri="http://schemas.openxmlformats.org/drawingml/2006/table">
            <a:tbl>
              <a:tblPr>
                <a:tableStyleId>{BABE4AEE-B136-4EF6-B05A-64D97DBA1651}</a:tableStyleId>
              </a:tblPr>
              <a:tblGrid>
                <a:gridCol w="711395">
                  <a:extLst>
                    <a:ext uri="{9D8B030D-6E8A-4147-A177-3AD203B41FA5}">
                      <a16:colId xmlns:a16="http://schemas.microsoft.com/office/drawing/2014/main" val="834173003"/>
                    </a:ext>
                  </a:extLst>
                </a:gridCol>
                <a:gridCol w="1723380">
                  <a:extLst>
                    <a:ext uri="{9D8B030D-6E8A-4147-A177-3AD203B41FA5}">
                      <a16:colId xmlns:a16="http://schemas.microsoft.com/office/drawing/2014/main" val="2489434948"/>
                    </a:ext>
                  </a:extLst>
                </a:gridCol>
                <a:gridCol w="951866">
                  <a:extLst>
                    <a:ext uri="{9D8B030D-6E8A-4147-A177-3AD203B41FA5}">
                      <a16:colId xmlns:a16="http://schemas.microsoft.com/office/drawing/2014/main" val="2777863809"/>
                    </a:ext>
                  </a:extLst>
                </a:gridCol>
              </a:tblGrid>
              <a:tr h="287194">
                <a:tc gridSpan="3">
                  <a:txBody>
                    <a:bodyPr/>
                    <a:lstStyle/>
                    <a:p>
                      <a:pPr algn="ctr" rtl="0" fontAlgn="ctr"/>
                      <a:r>
                        <a:rPr lang="en-US" sz="900" u="none" strike="noStrike" dirty="0">
                          <a:effectLst/>
                        </a:rPr>
                        <a:t>COVID-19 Outbreaks by Location Type and Prevalence</a:t>
                      </a:r>
                      <a:endParaRPr lang="en-US" sz="900" b="1" i="0" u="none" strike="noStrike" dirty="0">
                        <a:solidFill>
                          <a:srgbClr val="000000"/>
                        </a:solidFill>
                        <a:effectLst/>
                        <a:latin typeface="Arial" panose="020B0604020202020204" pitchFamily="34" charset="0"/>
                      </a:endParaRPr>
                    </a:p>
                  </a:txBody>
                  <a:tcPr marL="9525" marR="9525" marT="9525" marB="0" anchor="ctr">
                    <a:solidFill>
                      <a:schemeClr val="bg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7408816"/>
                  </a:ext>
                </a:extLst>
              </a:tr>
              <a:tr h="456131">
                <a:tc>
                  <a:txBody>
                    <a:bodyPr/>
                    <a:lstStyle/>
                    <a:p>
                      <a:pPr algn="ctr" rtl="0" fontAlgn="ctr"/>
                      <a:r>
                        <a:rPr lang="en-US" sz="900" u="none" strike="noStrike" dirty="0">
                          <a:effectLst/>
                        </a:rPr>
                        <a:t>Rank</a:t>
                      </a:r>
                      <a:endParaRPr lang="en-US" sz="900" b="1" i="0" u="none" strike="noStrike" dirty="0">
                        <a:solidFill>
                          <a:srgbClr val="000000"/>
                        </a:solidFill>
                        <a:effectLst/>
                        <a:latin typeface="Arial" panose="020B0604020202020204" pitchFamily="34" charset="0"/>
                      </a:endParaRPr>
                    </a:p>
                  </a:txBody>
                  <a:tcPr marL="9525" marR="9525" marT="9525" marB="0" anchor="ctr">
                    <a:solidFill>
                      <a:schemeClr val="bg2">
                        <a:lumMod val="20000"/>
                        <a:lumOff val="80000"/>
                      </a:schemeClr>
                    </a:solidFill>
                  </a:tcPr>
                </a:tc>
                <a:tc>
                  <a:txBody>
                    <a:bodyPr/>
                    <a:lstStyle/>
                    <a:p>
                      <a:pPr algn="ctr" rtl="0" fontAlgn="ctr"/>
                      <a:r>
                        <a:rPr lang="en-US" sz="900" u="none" strike="noStrike" dirty="0">
                          <a:effectLst/>
                        </a:rPr>
                        <a:t>Location Type</a:t>
                      </a:r>
                      <a:endParaRPr lang="en-US" sz="900" b="1" i="0" u="none" strike="noStrike" dirty="0">
                        <a:solidFill>
                          <a:srgbClr val="000000"/>
                        </a:solidFill>
                        <a:effectLst/>
                        <a:latin typeface="Arial" panose="020B0604020202020204" pitchFamily="34" charset="0"/>
                      </a:endParaRPr>
                    </a:p>
                  </a:txBody>
                  <a:tcPr marL="9525" marR="9525" marT="9525" marB="0" anchor="ctr">
                    <a:solidFill>
                      <a:schemeClr val="bg2">
                        <a:lumMod val="20000"/>
                        <a:lumOff val="80000"/>
                      </a:schemeClr>
                    </a:solidFill>
                  </a:tcPr>
                </a:tc>
                <a:tc>
                  <a:txBody>
                    <a:bodyPr/>
                    <a:lstStyle/>
                    <a:p>
                      <a:pPr algn="ctr" rtl="0" fontAlgn="ctr"/>
                      <a:r>
                        <a:rPr lang="en-US" sz="900" u="none" strike="noStrike" dirty="0">
                          <a:effectLst/>
                        </a:rPr>
                        <a:t>Confirmed Positive Cases</a:t>
                      </a:r>
                      <a:endParaRPr lang="en-US" sz="900" b="1" i="0" u="none" strike="noStrike" dirty="0">
                        <a:solidFill>
                          <a:srgbClr val="000000"/>
                        </a:solidFill>
                        <a:effectLst/>
                        <a:latin typeface="Arial" panose="020B0604020202020204" pitchFamily="34" charset="0"/>
                      </a:endParaRPr>
                    </a:p>
                  </a:txBody>
                  <a:tcPr marL="9525" marR="9525" marT="9525" marB="0" anchor="ctr">
                    <a:solidFill>
                      <a:schemeClr val="bg2">
                        <a:lumMod val="20000"/>
                        <a:lumOff val="80000"/>
                      </a:schemeClr>
                    </a:solidFill>
                  </a:tcPr>
                </a:tc>
                <a:extLst>
                  <a:ext uri="{0D108BD9-81ED-4DB2-BD59-A6C34878D82A}">
                    <a16:rowId xmlns:a16="http://schemas.microsoft.com/office/drawing/2014/main" val="2062543617"/>
                  </a:ext>
                </a:extLst>
              </a:tr>
              <a:tr h="270300">
                <a:tc>
                  <a:txBody>
                    <a:bodyPr/>
                    <a:lstStyle/>
                    <a:p>
                      <a:pPr algn="ctr" rtl="0" fontAlgn="ctr"/>
                      <a:r>
                        <a:rPr lang="en-US" sz="900" u="none" strike="noStrike" dirty="0">
                          <a:effectLst/>
                        </a:rPr>
                        <a:t>1 - 3</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Healthcare Settings</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900" u="none" strike="noStrike">
                          <a:effectLst/>
                        </a:rPr>
                        <a:t>21.9%</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38101099"/>
                  </a:ext>
                </a:extLst>
              </a:tr>
              <a:tr h="270300">
                <a:tc>
                  <a:txBody>
                    <a:bodyPr/>
                    <a:lstStyle/>
                    <a:p>
                      <a:pPr algn="ctr" rtl="0" fontAlgn="ctr"/>
                      <a:r>
                        <a:rPr lang="en-US" sz="900" u="none" strike="noStrike" dirty="0">
                          <a:effectLst/>
                        </a:rPr>
                        <a:t>8</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Restaurants (Sit Down)</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900" u="none" strike="noStrike">
                          <a:effectLst/>
                        </a:rPr>
                        <a:t>15.0%</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30315804"/>
                  </a:ext>
                </a:extLst>
              </a:tr>
              <a:tr h="270300">
                <a:tc>
                  <a:txBody>
                    <a:bodyPr/>
                    <a:lstStyle/>
                    <a:p>
                      <a:pPr algn="ctr" rtl="0" fontAlgn="ctr"/>
                      <a:r>
                        <a:rPr lang="en-US" sz="900" u="none" strike="noStrike" dirty="0">
                          <a:effectLst/>
                        </a:rPr>
                        <a:t>11</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Grocery Store</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900" u="none" strike="noStrike">
                          <a:effectLst/>
                        </a:rPr>
                        <a:t>12.8%</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40196797"/>
                  </a:ext>
                </a:extLst>
              </a:tr>
              <a:tr h="270300">
                <a:tc>
                  <a:txBody>
                    <a:bodyPr/>
                    <a:lstStyle/>
                    <a:p>
                      <a:pPr algn="ctr" rtl="0" fontAlgn="ctr"/>
                      <a:r>
                        <a:rPr lang="en-US" sz="900" u="none" strike="noStrike" dirty="0">
                          <a:effectLst/>
                        </a:rPr>
                        <a:t>16</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Restaurants (Fast Food)</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900" u="none" strike="noStrike">
                          <a:effectLst/>
                        </a:rPr>
                        <a:t>8.0%</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27816907"/>
                  </a:ext>
                </a:extLst>
              </a:tr>
              <a:tr h="270300">
                <a:tc>
                  <a:txBody>
                    <a:bodyPr/>
                    <a:lstStyle/>
                    <a:p>
                      <a:pPr algn="ctr" rtl="0" fontAlgn="ctr"/>
                      <a:r>
                        <a:rPr lang="en-US" sz="900" u="none" strike="noStrike" dirty="0">
                          <a:effectLst/>
                        </a:rPr>
                        <a:t>42</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Bars, Taverns, &amp; Breweries</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95667538"/>
                  </a:ext>
                </a:extLst>
              </a:tr>
              <a:tr h="287194">
                <a:tc>
                  <a:txBody>
                    <a:bodyPr/>
                    <a:lstStyle/>
                    <a:p>
                      <a:pPr algn="ctr" rtl="0" fontAlgn="ctr"/>
                      <a:r>
                        <a:rPr lang="en-US" sz="900" u="none" strike="noStrike" dirty="0">
                          <a:effectLst/>
                        </a:rPr>
                        <a:t>42</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Gyms and Health Clubs</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900" u="none" strike="noStrike" dirty="0">
                          <a:effectLst/>
                        </a:rPr>
                        <a:t>0.0%</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9790236"/>
                  </a:ext>
                </a:extLst>
              </a:tr>
            </a:tbl>
          </a:graphicData>
        </a:graphic>
      </p:graphicFrame>
      <p:pic>
        <p:nvPicPr>
          <p:cNvPr id="13" name="Picture 12">
            <a:extLst>
              <a:ext uri="{FF2B5EF4-FFF2-40B4-BE49-F238E27FC236}">
                <a16:creationId xmlns:a16="http://schemas.microsoft.com/office/drawing/2014/main" id="{92E29154-ACCE-D64C-A29A-09A4CC0E8107}"/>
              </a:ext>
            </a:extLst>
          </p:cNvPr>
          <p:cNvPicPr>
            <a:picLocks noChangeAspect="1"/>
          </p:cNvPicPr>
          <p:nvPr/>
        </p:nvPicPr>
        <p:blipFill>
          <a:blip r:embed="rId5"/>
          <a:stretch>
            <a:fillRect/>
          </a:stretch>
        </p:blipFill>
        <p:spPr>
          <a:xfrm>
            <a:off x="3868541" y="1329355"/>
            <a:ext cx="4416314" cy="3162299"/>
          </a:xfrm>
          <a:prstGeom prst="rect">
            <a:avLst/>
          </a:prstGeom>
          <a:ln>
            <a:solidFill>
              <a:schemeClr val="tx1"/>
            </a:solidFill>
          </a:ln>
        </p:spPr>
      </p:pic>
      <p:sp>
        <p:nvSpPr>
          <p:cNvPr id="16" name="Rectangle 15">
            <a:extLst>
              <a:ext uri="{FF2B5EF4-FFF2-40B4-BE49-F238E27FC236}">
                <a16:creationId xmlns:a16="http://schemas.microsoft.com/office/drawing/2014/main" id="{FE18FAE3-2160-6B44-94FC-419B70CD5C55}"/>
              </a:ext>
            </a:extLst>
          </p:cNvPr>
          <p:cNvSpPr/>
          <p:nvPr/>
        </p:nvSpPr>
        <p:spPr>
          <a:xfrm>
            <a:off x="3197334" y="348871"/>
            <a:ext cx="5758729" cy="954107"/>
          </a:xfrm>
          <a:prstGeom prst="rect">
            <a:avLst/>
          </a:prstGeom>
        </p:spPr>
        <p:txBody>
          <a:bodyPr wrap="square">
            <a:spAutoFit/>
          </a:bodyPr>
          <a:lstStyle/>
          <a:p>
            <a:pPr algn="ctr"/>
            <a:br>
              <a:rPr lang="en-US" dirty="0">
                <a:latin typeface="Arial" panose="020B0604020202020204" pitchFamily="34" charset="0"/>
              </a:rPr>
            </a:br>
            <a:endParaRPr lang="en-US" dirty="0">
              <a:latin typeface="Arial" panose="020B0604020202020204" pitchFamily="34" charset="0"/>
            </a:endParaRPr>
          </a:p>
          <a:p>
            <a:pPr algn="ctr"/>
            <a:r>
              <a:rPr lang="en-US" dirty="0">
                <a:latin typeface="Arial" panose="020B0604020202020204" pitchFamily="34" charset="0"/>
              </a:rPr>
              <a:t>Correlation between Gym Attendance and COVID-19 Positivity Rates</a:t>
            </a:r>
          </a:p>
          <a:p>
            <a:pPr algn="ctr"/>
            <a:r>
              <a:rPr lang="en-US" dirty="0">
                <a:latin typeface="Arial" panose="020B0604020202020204" pitchFamily="34" charset="0"/>
              </a:rPr>
              <a:t>(7 Day Adjusted)</a:t>
            </a:r>
            <a:endParaRPr lang="en-US" dirty="0">
              <a:effectLst/>
              <a:latin typeface="Arial" panose="020B0604020202020204" pitchFamily="34" charset="0"/>
            </a:endParaRPr>
          </a:p>
        </p:txBody>
      </p:sp>
    </p:spTree>
    <p:extLst>
      <p:ext uri="{BB962C8B-B14F-4D97-AF65-F5344CB8AC3E}">
        <p14:creationId xmlns:p14="http://schemas.microsoft.com/office/powerpoint/2010/main" val="105445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7160" y="91440"/>
            <a:ext cx="8520600" cy="572700"/>
          </a:xfrm>
          <a:prstGeom prst="rect">
            <a:avLst/>
          </a:prstGeom>
        </p:spPr>
        <p:txBody>
          <a:bodyPr spcFirstLastPara="1" wrap="square" lIns="91425" tIns="91425" rIns="91425" bIns="91425" anchor="t" anchorCtr="0">
            <a:noAutofit/>
          </a:bodyPr>
          <a:lstStyle/>
          <a:p>
            <a:pPr lvl="0"/>
            <a:r>
              <a:rPr lang="en" sz="1600" b="1" dirty="0"/>
              <a:t>CHARTS AND DATA: </a:t>
            </a:r>
            <a:r>
              <a:rPr lang="en-US" sz="1600" b="1" dirty="0"/>
              <a:t>Illinois Contract Tracing Data indicates that fitness centers are not where spread is happening</a:t>
            </a:r>
            <a:endParaRPr sz="1600" b="1" dirty="0"/>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TextBox 3">
            <a:extLst>
              <a:ext uri="{FF2B5EF4-FFF2-40B4-BE49-F238E27FC236}">
                <a16:creationId xmlns:a16="http://schemas.microsoft.com/office/drawing/2014/main" id="{4EA04B30-4FEC-4EBA-A50E-74312EEDFC21}"/>
              </a:ext>
            </a:extLst>
          </p:cNvPr>
          <p:cNvSpPr txBox="1"/>
          <p:nvPr/>
        </p:nvSpPr>
        <p:spPr>
          <a:xfrm>
            <a:off x="7230533" y="2045604"/>
            <a:ext cx="1568427" cy="2062103"/>
          </a:xfrm>
          <a:prstGeom prst="rect">
            <a:avLst/>
          </a:prstGeom>
          <a:noFill/>
        </p:spPr>
        <p:txBody>
          <a:bodyPr wrap="square" rtlCol="0">
            <a:spAutoFit/>
          </a:bodyPr>
          <a:lstStyle/>
          <a:p>
            <a:pPr algn="ctr"/>
            <a:r>
              <a:rPr lang="en-US" sz="1600" b="1" dirty="0"/>
              <a:t>Health clubs account for 232 outbreaks out of 17,939 documented cases, or only about 1.3% of outbreaks.</a:t>
            </a:r>
            <a:endParaRPr lang="en-US" sz="2800" b="1" dirty="0"/>
          </a:p>
        </p:txBody>
      </p:sp>
      <p:pic>
        <p:nvPicPr>
          <p:cNvPr id="7" name="Picture 6">
            <a:extLst>
              <a:ext uri="{FF2B5EF4-FFF2-40B4-BE49-F238E27FC236}">
                <a16:creationId xmlns:a16="http://schemas.microsoft.com/office/drawing/2014/main" id="{1B89BC0F-6B2A-42D8-848A-E4F8DECEE93A}"/>
              </a:ext>
            </a:extLst>
          </p:cNvPr>
          <p:cNvPicPr>
            <a:picLocks noChangeAspect="1"/>
          </p:cNvPicPr>
          <p:nvPr/>
        </p:nvPicPr>
        <p:blipFill rotWithShape="1">
          <a:blip r:embed="rId3"/>
          <a:srcRect l="1500" t="37778" r="54722" b="17778"/>
          <a:stretch/>
        </p:blipFill>
        <p:spPr>
          <a:xfrm>
            <a:off x="304393" y="969864"/>
            <a:ext cx="6406649" cy="3658620"/>
          </a:xfrm>
          <a:prstGeom prst="rect">
            <a:avLst/>
          </a:prstGeom>
          <a:solidFill>
            <a:schemeClr val="tx1"/>
          </a:solidFill>
          <a:ln w="28575">
            <a:solidFill>
              <a:schemeClr val="tx1"/>
            </a:solidFill>
          </a:ln>
        </p:spPr>
      </p:pic>
      <p:sp>
        <p:nvSpPr>
          <p:cNvPr id="8" name="TextBox 7">
            <a:extLst>
              <a:ext uri="{FF2B5EF4-FFF2-40B4-BE49-F238E27FC236}">
                <a16:creationId xmlns:a16="http://schemas.microsoft.com/office/drawing/2014/main" id="{41EB81E1-45D1-4D5D-B03E-66147C967A1C}"/>
              </a:ext>
            </a:extLst>
          </p:cNvPr>
          <p:cNvSpPr txBox="1"/>
          <p:nvPr/>
        </p:nvSpPr>
        <p:spPr>
          <a:xfrm>
            <a:off x="182880" y="4841862"/>
            <a:ext cx="8289578" cy="215444"/>
          </a:xfrm>
          <a:prstGeom prst="rect">
            <a:avLst/>
          </a:prstGeom>
          <a:noFill/>
        </p:spPr>
        <p:txBody>
          <a:bodyPr wrap="square" rtlCol="0">
            <a:spAutoFit/>
          </a:bodyPr>
          <a:lstStyle/>
          <a:p>
            <a:r>
              <a:rPr lang="en-US" sz="800" dirty="0"/>
              <a:t>* Reported in Block Club Chicago on 10/30/20 as released from the Governor’s Office</a:t>
            </a:r>
            <a:endParaRPr lang="en-US" sz="1100" dirty="0"/>
          </a:p>
        </p:txBody>
      </p:sp>
      <p:sp>
        <p:nvSpPr>
          <p:cNvPr id="12" name="Google Shape;65;p14">
            <a:extLst>
              <a:ext uri="{FF2B5EF4-FFF2-40B4-BE49-F238E27FC236}">
                <a16:creationId xmlns:a16="http://schemas.microsoft.com/office/drawing/2014/main" id="{3229869D-7071-544D-98A9-BB6AB55D00F0}"/>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9</a:t>
            </a:fld>
            <a:endParaRPr lang="en"/>
          </a:p>
        </p:txBody>
      </p:sp>
      <p:sp>
        <p:nvSpPr>
          <p:cNvPr id="18" name="Isosceles Triangle 13">
            <a:extLst>
              <a:ext uri="{FF2B5EF4-FFF2-40B4-BE49-F238E27FC236}">
                <a16:creationId xmlns:a16="http://schemas.microsoft.com/office/drawing/2014/main" id="{745C1D90-090E-CD43-A21D-3695FC98A901}"/>
              </a:ext>
            </a:extLst>
          </p:cNvPr>
          <p:cNvSpPr/>
          <p:nvPr/>
        </p:nvSpPr>
        <p:spPr>
          <a:xfrm rot="5400000">
            <a:off x="5394789" y="2844737"/>
            <a:ext cx="3195088" cy="178107"/>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3" name="Google Shape;63;p14">
            <a:extLst>
              <a:ext uri="{FF2B5EF4-FFF2-40B4-BE49-F238E27FC236}">
                <a16:creationId xmlns:a16="http://schemas.microsoft.com/office/drawing/2014/main" id="{3560ED8D-2C73-DC44-A244-452414408513}"/>
              </a:ext>
            </a:extLst>
          </p:cNvPr>
          <p:cNvCxnSpPr/>
          <p:nvPr/>
        </p:nvCxnSpPr>
        <p:spPr>
          <a:xfrm>
            <a:off x="182880" y="708907"/>
            <a:ext cx="8330400" cy="0"/>
          </a:xfrm>
          <a:prstGeom prst="straightConnector1">
            <a:avLst/>
          </a:prstGeom>
          <a:noFill/>
          <a:ln w="9525" cap="flat" cmpd="sng">
            <a:solidFill>
              <a:schemeClr val="dk2"/>
            </a:solidFill>
            <a:prstDash val="solid"/>
            <a:round/>
            <a:headEnd type="none" w="med" len="med"/>
            <a:tailEnd type="none" w="med" len="med"/>
          </a:ln>
        </p:spPr>
      </p:cxnSp>
      <p:pic>
        <p:nvPicPr>
          <p:cNvPr id="14" name="Google Shape;64;p14">
            <a:extLst>
              <a:ext uri="{FF2B5EF4-FFF2-40B4-BE49-F238E27FC236}">
                <a16:creationId xmlns:a16="http://schemas.microsoft.com/office/drawing/2014/main" id="{A6FA2B2C-00BB-E445-B3FC-AD09D71FB822}"/>
              </a:ext>
            </a:extLst>
          </p:cNvPr>
          <p:cNvPicPr preferRelativeResize="0"/>
          <p:nvPr/>
        </p:nvPicPr>
        <p:blipFill>
          <a:blip r:embed="rId4"/>
          <a:srcRect/>
          <a:stretch/>
        </p:blipFill>
        <p:spPr>
          <a:xfrm>
            <a:off x="8498510" y="72591"/>
            <a:ext cx="569291" cy="546054"/>
          </a:xfrm>
          <a:prstGeom prst="rect">
            <a:avLst/>
          </a:prstGeom>
          <a:noFill/>
          <a:ln w="28575">
            <a:solidFill>
              <a:schemeClr val="accent6"/>
            </a:solidFill>
          </a:ln>
        </p:spPr>
      </p:pic>
    </p:spTree>
    <p:extLst>
      <p:ext uri="{BB962C8B-B14F-4D97-AF65-F5344CB8AC3E}">
        <p14:creationId xmlns:p14="http://schemas.microsoft.com/office/powerpoint/2010/main" val="166608968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20300</TotalTime>
  <Words>1774</Words>
  <Application>Microsoft Office PowerPoint</Application>
  <PresentationFormat>On-screen Show (16:9)</PresentationFormat>
  <Paragraphs>241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Aharoni</vt:lpstr>
      <vt:lpstr>Arial</vt:lpstr>
      <vt:lpstr>Simple Light</vt:lpstr>
      <vt:lpstr>PowerPoint Presentation</vt:lpstr>
      <vt:lpstr>The Illinois Fitness Alliance has two asks</vt:lpstr>
      <vt:lpstr>Boutique studios are a major driver of the Fitness Industry and classes are critical to their survival. The current class suspension is equivalent to a shutdown.</vt:lpstr>
      <vt:lpstr>Chicago data shows that suspending classes was NOT necessary for lowering case counts and positivity rates</vt:lpstr>
      <vt:lpstr>Given no evidence of COVID spread from Fitness, we appreciate that gyms are open during Tier 3 Mitigations. Classes provide even more control and should be allowed.</vt:lpstr>
      <vt:lpstr>Fitness centers are part of the solution to addressing COVID-fatigue and reducing negative COVID-19 outcomes</vt:lpstr>
      <vt:lpstr>CHARTS AND DATA: Louisiana Contact Tracing Data indicates that fitness centers are not where the spread of COVID is happening</vt:lpstr>
      <vt:lpstr>CHARTS AND DATA: Colorado Contact Tracing Data similarly indicates an INVERSE relationship between gym foot attendance and positivity rates</vt:lpstr>
      <vt:lpstr>CHARTS AND DATA: Illinois Contract Tracing Data indicates that fitness centers are not where spread is happening</vt:lpstr>
      <vt:lpstr>CHARTS AND DATA: New York Contract Tracing Data reiterates that fitness centers are not where spread is happening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Fitness Industry Tour and Discussion Follow Up</dc:title>
  <dc:creator>Peter Goldman</dc:creator>
  <cp:lastModifiedBy>Aaron Moore</cp:lastModifiedBy>
  <cp:revision>124</cp:revision>
  <dcterms:modified xsi:type="dcterms:W3CDTF">2021-01-08T21:20:42Z</dcterms:modified>
</cp:coreProperties>
</file>