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0" r:id="rId2"/>
    <p:sldId id="260" r:id="rId3"/>
    <p:sldId id="291" r:id="rId4"/>
    <p:sldId id="266" r:id="rId5"/>
    <p:sldId id="285" r:id="rId6"/>
    <p:sldId id="283" r:id="rId7"/>
    <p:sldId id="289" r:id="rId8"/>
    <p:sldId id="284" r:id="rId9"/>
    <p:sldId id="292" r:id="rId10"/>
    <p:sldId id="271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EC0"/>
    <a:srgbClr val="FF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9"/>
    <p:restoredTop sz="94663"/>
  </p:normalViewPr>
  <p:slideViewPr>
    <p:cSldViewPr snapToGrid="0" snapToObjects="1">
      <p:cViewPr varScale="1">
        <p:scale>
          <a:sx n="86" d="100"/>
          <a:sy n="86" d="100"/>
        </p:scale>
        <p:origin x="57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5BBC3-B6D6-5E4C-811B-541BC37D17A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8AC1F-7964-764D-89E5-3B111FBE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4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1B8E-004B-014C-AC4B-18D75E71A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752E1-D62B-2644-81B7-4809DEDC6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05A3-D528-7244-BEB5-EB0AEF59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912-F8DA-F844-A246-73E240D42AE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4D708-AAFC-F14B-868E-6C3D827B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D89D5-BFE5-8344-AEE9-CF701BA0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C32B-7782-104C-BE5B-357A50FEA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567B-23A9-B141-8023-8AA09F75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3A53B-A20C-474E-92F8-A8E061ED0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DE036-FAEE-DB40-866D-5A9362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912-F8DA-F844-A246-73E240D42AE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52483-1250-4F4C-B983-0F11B6CE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7442-D318-B24D-B1CF-5E2D2FAB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C32B-7782-104C-BE5B-357A50FEA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4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B1EDF8-1EB6-D74B-991E-F298EF3ED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8F983-4057-3D42-9E57-91C41332D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06F52-DB0F-0549-8E1F-5A54D49FC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912-F8DA-F844-A246-73E240D42AE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3998-ED6C-9D48-90EC-4E6E4860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E1AFF-0C25-4F49-BEBD-034F9910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C32B-7782-104C-BE5B-357A50FEA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024F-3C11-4A4B-AE57-26D2B29A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FECD4-B04C-DD44-828C-5ECA133D2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E51F3-553D-3C48-A8AC-E8BE47E6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912-F8DA-F844-A246-73E240D42AE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E01D5-095E-5A45-BF2F-6B77EE25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4688-F058-E44E-A885-F0FFA3B2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C32B-7782-104C-BE5B-357A50FEA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5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FC14-31D8-1946-A642-995469E0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D12F3-09B5-7E41-871A-C465C258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F920-220E-CC49-A4D9-18EEAA2A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912-F8DA-F844-A246-73E240D42AE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0769B-CB79-9A4B-AE0A-82784652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5C69E-E252-8D4B-B28D-9DA67854E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C32B-7782-104C-BE5B-357A50FEA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F6BC-C9BC-B64D-9F65-524FDF3F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1017C-19D2-FB46-9B08-776F0A8CE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06E16-82E4-834A-8400-BB39190F5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818D8-0A92-6241-829F-3B6AF3F4F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912-F8DA-F844-A246-73E240D42AE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F0DB5-E81F-534F-BE17-488AE793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AFB44-B3A7-E247-9F60-23B9701D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C32B-7782-104C-BE5B-357A50FEA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4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89D5-BC2C-DA48-BF50-A3A2CC89A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3D532-8747-E843-A784-42E9E1E31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8C7BB-57C4-2440-9742-6C426E5E5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B22B3-616F-224E-AF28-9E099EA66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7D5B2-5394-8A4B-8C74-04DFB80FC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C2F758-F66B-B145-B2C1-5D27C416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912-F8DA-F844-A246-73E240D42AE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32648D-E841-454A-88F5-A2430247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AF7EC5-DE15-AB44-8272-691200F4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C32B-7782-104C-BE5B-357A50FEA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4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F5C4-7AD5-FD42-A54F-473DD0E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98AD4-7052-194A-BE47-FDA707C3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912-F8DA-F844-A246-73E240D42AE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272BA-7603-3844-8BDE-976E52B1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CBB3B-E128-0D4D-9DCE-4A4BFA6F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C32B-7782-104C-BE5B-357A50FEA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4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3E7259-2E29-EE4B-B219-4A4C0CEF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912-F8DA-F844-A246-73E240D42AE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696F5-7465-FD41-9A72-E892A861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2E0DF-BA38-364D-B3A4-5BDA3C07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C32B-7782-104C-BE5B-357A50FEA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6CA8-9285-A742-B687-86539A87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1BAEE-1FDD-7A49-BBAA-D9E20ACD9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73E6E-F86F-7043-B1DE-2DEDFA99F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CE2F8-9898-974C-9831-5CB960AD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912-F8DA-F844-A246-73E240D42AE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65C4D-306A-D44F-AB4E-EFB16E7E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709CA-8E9B-FE40-B5D6-D328EB119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C32B-7782-104C-BE5B-357A50FEA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9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EAD43-8456-2740-B2CB-79000FD8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57E3A-3664-7B42-BF4E-10C503737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14196-DAC7-2940-9EEF-52B5BFFE9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8EEEE-45DA-D34C-BBE2-C7AFBD66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912-F8DA-F844-A246-73E240D42AE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C9E4F-7EA5-7247-B98C-F3CED940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D089A-C196-8349-A0EF-891083C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C32B-7782-104C-BE5B-357A50FEA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5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5A09A-25A3-6846-A93A-21D67A4D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5B3FC-0BB4-C74F-BB2E-A2C536903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298DE-FA01-3941-8A7E-5B1ABD0F2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8912-F8DA-F844-A246-73E240D42AE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BFEA9-9F59-BE4B-8FE6-5B4766C21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02E2C-3F69-4142-8C51-1D72A5FF3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1C32B-7782-104C-BE5B-357A50FEA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1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fitnessalliance.com/resourc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sjournal.com/health-fitness/washington-dc-americas-fittest-city-2016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ub.ihrsa.org/hubfs/Clubs%20Are%20Essential%20White%20Paper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oronavirus.dc.gov/dccan/toolkit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dh.la.gov/index.cfm/page/3997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ub.ihrsa.org/hubfs/IHRSA%20Data%20Memo%2011.13.20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sailqnfsbuebyr8/CMS_Letter_11.10.20.pdf?dl=0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54BD37-973F-BA4B-B688-61E83E726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D52693-4958-9041-AE62-F976A4ABF055}"/>
              </a:ext>
            </a:extLst>
          </p:cNvPr>
          <p:cNvSpPr/>
          <p:nvPr/>
        </p:nvSpPr>
        <p:spPr>
          <a:xfrm>
            <a:off x="1502985" y="3920565"/>
            <a:ext cx="9186030" cy="2116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Brands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Balance Gym</a:t>
            </a:r>
            <a:r>
              <a:rPr lang="en-US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|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Crunch Fitness</a:t>
            </a:r>
            <a:r>
              <a:rPr lang="en-US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|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Elevate Interval Fitness</a:t>
            </a:r>
            <a:r>
              <a:rPr lang="en-US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|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Golds Gym </a:t>
            </a:r>
          </a:p>
          <a:p>
            <a:pPr algn="ctr">
              <a:lnSpc>
                <a:spcPct val="150000"/>
              </a:lnSpc>
            </a:pP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Onelife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Fitness </a:t>
            </a:r>
            <a:r>
              <a:rPr lang="en-US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Sport &amp; Health </a:t>
            </a:r>
            <a:r>
              <a:rPr lang="en-US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VIDA Fitness </a:t>
            </a:r>
            <a:r>
              <a:rPr lang="en-US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YMCA of Metropolitan Washington</a:t>
            </a:r>
          </a:p>
          <a:p>
            <a:pPr algn="ctr">
              <a:lnSpc>
                <a:spcPct val="150000"/>
              </a:lnSpc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DCFA Online Resources 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8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03DB-B48C-AB42-A372-97D18405F5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52B3E-8B40-C446-A449-38A024F6B1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411A0E3F-40D6-2E40-9BFE-FB9B42AF6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F881D4-D3FB-774F-AF3B-4874DC7BBEA2}"/>
              </a:ext>
            </a:extLst>
          </p:cNvPr>
          <p:cNvSpPr/>
          <p:nvPr/>
        </p:nvSpPr>
        <p:spPr>
          <a:xfrm>
            <a:off x="921521" y="1219634"/>
            <a:ext cx="103489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Health Care Continuum</a:t>
            </a:r>
          </a:p>
          <a:p>
            <a:endParaRPr lang="en-US" dirty="0">
              <a:solidFill>
                <a:srgbClr val="00236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Fitness Facilities serve a critical role in preventing obesity, diabetes, and high blood pressure.  Regular exercise boosts the immune system, improves mental health, alleviates stress, and facilitates a restful night’s sleep.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Americans are living a highly sedentary lifestyle and largely confined to their homes.  Depression, substance abuse, weight gain, domestic abuse, and suicide are all on the rise as a result of the pandemic.  People are consuming excessive amounts of processed foods, sugar, sodium, saturated fat, and alcohol.  </a:t>
            </a:r>
            <a:endParaRPr lang="en-US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Those with obesity are at a greatly increased risk for hospitalization (113%) as a result of the coronavirus, are more likely to be admitted to the ICU (74%), and have a higher risk of death (48%).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Fitness Facilities provide a solution.  We directly combat these pandemic ripple effects through physical activity and healthy food choices. </a:t>
            </a:r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 District residents have always embraced fitness as part of their identity, and we are frequently recognized as one of </a:t>
            </a:r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America’s Fittest Cities</a:t>
            </a:r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a typeface="Helvetica Neue" panose="02000503000000020004" pitchFamily="2" charset="0"/>
                <a:cs typeface="Helvetica Neue" panose="02000503000000020004" pitchFamily="2" charset="0"/>
              </a:rPr>
              <a:t>See a full list of benefits in the </a:t>
            </a:r>
            <a:r>
              <a:rPr lang="en-US" b="1" dirty="0"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Why Fitness is Essential article</a:t>
            </a:r>
            <a:r>
              <a:rPr lang="en-US" b="1" dirty="0">
                <a:ea typeface="Helvetica Neue" panose="02000503000000020004" pitchFamily="2" charset="0"/>
                <a:cs typeface="Helvetica Neue" panose="02000503000000020004" pitchFamily="2" charset="0"/>
              </a:rPr>
              <a:t> on the Resources page of our website</a:t>
            </a:r>
            <a:endParaRPr lang="en-US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b="1" dirty="0"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C04520-0FEF-4B5A-837A-64C5DA688E42}"/>
              </a:ext>
            </a:extLst>
          </p:cNvPr>
          <p:cNvSpPr/>
          <p:nvPr/>
        </p:nvSpPr>
        <p:spPr>
          <a:xfrm>
            <a:off x="472370" y="330349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Fitness Facilities provide Critical Services</a:t>
            </a:r>
          </a:p>
        </p:txBody>
      </p:sp>
    </p:spTree>
    <p:extLst>
      <p:ext uri="{BB962C8B-B14F-4D97-AF65-F5344CB8AC3E}">
        <p14:creationId xmlns:p14="http://schemas.microsoft.com/office/powerpoint/2010/main" val="153147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03DB-B48C-AB42-A372-97D18405F5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52B3E-8B40-C446-A449-38A024F6B1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411A0E3F-40D6-2E40-9BFE-FB9B42AF6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39AC6D-2E52-DA48-8833-17E354B7FE56}"/>
              </a:ext>
            </a:extLst>
          </p:cNvPr>
          <p:cNvSpPr/>
          <p:nvPr/>
        </p:nvSpPr>
        <p:spPr>
          <a:xfrm>
            <a:off x="2222590" y="304728"/>
            <a:ext cx="5003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DC COVID Alert Notice (DC CAN)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21A37B-5FD9-7148-A236-8999E9AE1C16}"/>
              </a:ext>
            </a:extLst>
          </p:cNvPr>
          <p:cNvSpPr/>
          <p:nvPr/>
        </p:nvSpPr>
        <p:spPr>
          <a:xfrm>
            <a:off x="3589137" y="2687795"/>
            <a:ext cx="48543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>
                <a:solidFill>
                  <a:srgbClr val="C00000"/>
                </a:solidFill>
              </a:rPr>
              <a:t>Enroll</a:t>
            </a:r>
            <a:r>
              <a:rPr lang="en-US" dirty="0"/>
              <a:t> in COVID-19 Exposure Notifications through DC CAN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b="1" dirty="0">
                <a:solidFill>
                  <a:srgbClr val="C00000"/>
                </a:solidFill>
              </a:rPr>
              <a:t>Promote</a:t>
            </a:r>
            <a:r>
              <a:rPr lang="en-US" dirty="0"/>
              <a:t> the importance of exercise for boosting the immune system, alleviating stress, and facilitating a restful night’s sleep.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b="1" dirty="0">
                <a:solidFill>
                  <a:srgbClr val="C00000"/>
                </a:solidFill>
              </a:rPr>
              <a:t>Inform</a:t>
            </a:r>
            <a:r>
              <a:rPr lang="en-US" dirty="0"/>
              <a:t> DC Residents on the best practices to exercise safely indoors and outdoors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b="1" dirty="0">
                <a:solidFill>
                  <a:srgbClr val="C00000"/>
                </a:solidFill>
              </a:rPr>
              <a:t>Incorporate</a:t>
            </a:r>
            <a:r>
              <a:rPr lang="en-US" dirty="0"/>
              <a:t> into the </a:t>
            </a:r>
            <a:r>
              <a:rPr lang="en-US" dirty="0">
                <a:hlinkClick r:id="rId3"/>
              </a:rPr>
              <a:t>DC CAN Supporter Toolkit</a:t>
            </a:r>
            <a:endParaRPr lang="en-US" dirty="0"/>
          </a:p>
        </p:txBody>
      </p:sp>
      <p:pic>
        <p:nvPicPr>
          <p:cNvPr id="15" name="Picture 14" descr="A picture containing text, paper clip&#10;&#10;Description automatically generated">
            <a:extLst>
              <a:ext uri="{FF2B5EF4-FFF2-40B4-BE49-F238E27FC236}">
                <a16:creationId xmlns:a16="http://schemas.microsoft.com/office/drawing/2014/main" id="{DB2C3749-C169-844D-9A65-8CA7CA564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80" y="2873771"/>
            <a:ext cx="1826391" cy="1217594"/>
          </a:xfrm>
          <a:prstGeom prst="rect">
            <a:avLst/>
          </a:prstGeom>
        </p:spPr>
      </p:pic>
      <p:pic>
        <p:nvPicPr>
          <p:cNvPr id="16" name="Picture 15" descr="Text, icon&#10;&#10;Description automatically generated">
            <a:extLst>
              <a:ext uri="{FF2B5EF4-FFF2-40B4-BE49-F238E27FC236}">
                <a16:creationId xmlns:a16="http://schemas.microsoft.com/office/drawing/2014/main" id="{D4769BE9-6B7F-F548-984C-929915054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111" y="4305358"/>
            <a:ext cx="2242616" cy="149507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918F3E8-B18B-F449-8D4C-2DEFA1B63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89" y="48777"/>
            <a:ext cx="2093779" cy="1863462"/>
          </a:xfrm>
          <a:prstGeom prst="rect">
            <a:avLst/>
          </a:prstGeom>
        </p:spPr>
      </p:pic>
      <p:pic>
        <p:nvPicPr>
          <p:cNvPr id="1026" name="Picture 2" descr="Add Your Phone to Covid Fight Shareable Graphic">
            <a:extLst>
              <a:ext uri="{FF2B5EF4-FFF2-40B4-BE49-F238E27FC236}">
                <a16:creationId xmlns:a16="http://schemas.microsoft.com/office/drawing/2014/main" id="{ADD6915D-08EA-451F-AD23-B8D26417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119" y="3443194"/>
            <a:ext cx="2315653" cy="23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97C75C-79A2-9C41-AE32-92162CD7282E}"/>
              </a:ext>
            </a:extLst>
          </p:cNvPr>
          <p:cNvSpPr/>
          <p:nvPr/>
        </p:nvSpPr>
        <p:spPr>
          <a:xfrm>
            <a:off x="2222590" y="1367696"/>
            <a:ext cx="7129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DCFA wants to partner with the Mayor’s Office and DC Health on a public messaging campaign:</a:t>
            </a:r>
          </a:p>
        </p:txBody>
      </p:sp>
      <p:pic>
        <p:nvPicPr>
          <p:cNvPr id="17" name="Picture 16" descr="A picture containing text, electronics, vector graphics&#10;&#10;Description automatically generated">
            <a:extLst>
              <a:ext uri="{FF2B5EF4-FFF2-40B4-BE49-F238E27FC236}">
                <a16:creationId xmlns:a16="http://schemas.microsoft.com/office/drawing/2014/main" id="{F6AC6F06-D86A-D141-A28D-4A174EAE89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5720">
            <a:off x="9215892" y="2310939"/>
            <a:ext cx="2483642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43B15F-FD57-B645-BA47-F9021E9A1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B88DB6-3530-AA4F-ABD9-772452AE0B97}"/>
              </a:ext>
            </a:extLst>
          </p:cNvPr>
          <p:cNvSpPr/>
          <p:nvPr/>
        </p:nvSpPr>
        <p:spPr>
          <a:xfrm>
            <a:off x="0" y="1235957"/>
            <a:ext cx="5342021" cy="4386086"/>
          </a:xfrm>
          <a:prstGeom prst="rect">
            <a:avLst/>
          </a:prstGeom>
          <a:solidFill>
            <a:srgbClr val="497EC0"/>
          </a:solidFill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CA71E2-3264-B947-9589-ECF07152F917}"/>
              </a:ext>
            </a:extLst>
          </p:cNvPr>
          <p:cNvSpPr/>
          <p:nvPr/>
        </p:nvSpPr>
        <p:spPr>
          <a:xfrm>
            <a:off x="426210" y="1610970"/>
            <a:ext cx="6673711" cy="3636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Agenda</a:t>
            </a:r>
          </a:p>
          <a:p>
            <a:endParaRPr lang="en-US" sz="24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COVID-Safe Commitments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Safety Strategies &amp; Results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Industry Research &amp; Data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Fitness is a Critical Service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DC CAN Partnership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2111B0-D796-864C-8858-5D868660AF3C}"/>
              </a:ext>
            </a:extLst>
          </p:cNvPr>
          <p:cNvCxnSpPr/>
          <p:nvPr/>
        </p:nvCxnSpPr>
        <p:spPr>
          <a:xfrm>
            <a:off x="0" y="2342148"/>
            <a:ext cx="53420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1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A78D2E-5FC4-2D4D-8C76-AD83C5704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46DCF9-A944-3F4F-A084-9D6C7595D0D2}"/>
              </a:ext>
            </a:extLst>
          </p:cNvPr>
          <p:cNvSpPr/>
          <p:nvPr/>
        </p:nvSpPr>
        <p:spPr>
          <a:xfrm>
            <a:off x="482644" y="282972"/>
            <a:ext cx="7593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Fitness Facilities Offer More COVID-Safe Commitments</a:t>
            </a:r>
          </a:p>
        </p:txBody>
      </p:sp>
      <p:pic>
        <p:nvPicPr>
          <p:cNvPr id="9" name="Picture 8" descr="Table, calendar&#10;&#10;Description automatically generated">
            <a:extLst>
              <a:ext uri="{FF2B5EF4-FFF2-40B4-BE49-F238E27FC236}">
                <a16:creationId xmlns:a16="http://schemas.microsoft.com/office/drawing/2014/main" id="{5ECE1E55-EE6D-4D4E-AC9F-44A41DEE4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624" y="815925"/>
            <a:ext cx="9056752" cy="54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088AA9-EDD2-7D49-8F6E-BF68CEC9A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F881D4-D3FB-774F-AF3B-4874DC7BBEA2}"/>
              </a:ext>
            </a:extLst>
          </p:cNvPr>
          <p:cNvSpPr/>
          <p:nvPr/>
        </p:nvSpPr>
        <p:spPr>
          <a:xfrm>
            <a:off x="1164468" y="1736158"/>
            <a:ext cx="6273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 Fitness Industry manages contact tracing through detailed check-in procedures and online reservation systems: </a:t>
            </a:r>
          </a:p>
          <a:p>
            <a:endParaRPr lang="en-US" sz="2000" b="1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Control capacity to ensure proper social distancing</a:t>
            </a:r>
          </a:p>
          <a:p>
            <a:endParaRPr lang="en-US" sz="20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Touchless, timestamped check-in with time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Eliminate lines, wait times, and unnecessary exposure</a:t>
            </a:r>
          </a:p>
          <a:p>
            <a:endParaRPr lang="en-US" sz="20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Verify contact information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8D625-D09B-764F-BC1D-EE65049B6E98}"/>
              </a:ext>
            </a:extLst>
          </p:cNvPr>
          <p:cNvSpPr/>
          <p:nvPr/>
        </p:nvSpPr>
        <p:spPr>
          <a:xfrm>
            <a:off x="0" y="470647"/>
            <a:ext cx="3671047" cy="788528"/>
          </a:xfrm>
          <a:prstGeom prst="rect">
            <a:avLst/>
          </a:prstGeom>
          <a:solidFill>
            <a:srgbClr val="FFF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39AC6D-2E52-DA48-8833-17E354B7FE56}"/>
              </a:ext>
            </a:extLst>
          </p:cNvPr>
          <p:cNvSpPr/>
          <p:nvPr/>
        </p:nvSpPr>
        <p:spPr>
          <a:xfrm>
            <a:off x="713445" y="634078"/>
            <a:ext cx="2520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Contact Tracing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8C421B1-ABFB-264C-A4C7-087A09A5E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386" y="0"/>
            <a:ext cx="52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6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551D1DBC-385B-4C47-A89D-054D9B59D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F881D4-D3FB-774F-AF3B-4874DC7BBEA2}"/>
              </a:ext>
            </a:extLst>
          </p:cNvPr>
          <p:cNvSpPr/>
          <p:nvPr/>
        </p:nvSpPr>
        <p:spPr>
          <a:xfrm>
            <a:off x="482645" y="1681694"/>
            <a:ext cx="56133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Facemasks: </a:t>
            </a:r>
            <a:r>
              <a:rPr lang="en-US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everyone who enters a fitness facility wears a mask the entire time they are in the facility.</a:t>
            </a:r>
          </a:p>
          <a:p>
            <a:pPr marL="342900" indent="-342900">
              <a:buAutoNum type="arabicParenR"/>
            </a:pPr>
            <a:endParaRPr lang="en-US" b="1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endParaRPr lang="en-US" b="1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Surface Disinfection: </a:t>
            </a:r>
            <a:r>
              <a:rPr lang="en-US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members utilize CDC recommended disinfectant spray throughout their workout.  Employees disinfect all surfaces throughout the day with Electrostatic Sprayers.</a:t>
            </a:r>
          </a:p>
          <a:p>
            <a:pPr marL="342900" indent="-342900">
              <a:buAutoNum type="arabicParenR"/>
            </a:pPr>
            <a:endParaRPr lang="en-US" b="1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endParaRPr lang="en-US" b="1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Ventilation: </a:t>
            </a:r>
            <a:r>
              <a:rPr lang="en-US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fitness facilities have strict ASHRAE requirements for Air Changes per Hour (ACH).  Our HVAC systems turn the air over 20-30x/hour.  We’ve also installed portable air purifiers with HEPA filters.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39AC6D-2E52-DA48-8833-17E354B7FE56}"/>
              </a:ext>
            </a:extLst>
          </p:cNvPr>
          <p:cNvSpPr/>
          <p:nvPr/>
        </p:nvSpPr>
        <p:spPr>
          <a:xfrm>
            <a:off x="482644" y="291041"/>
            <a:ext cx="5173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Big 3 in combatting COVID-19</a:t>
            </a:r>
          </a:p>
        </p:txBody>
      </p:sp>
      <p:pic>
        <p:nvPicPr>
          <p:cNvPr id="4100" name="Picture 4" descr="Is something like airPHX a viable solution for Curling clubs? : Curling">
            <a:extLst>
              <a:ext uri="{FF2B5EF4-FFF2-40B4-BE49-F238E27FC236}">
                <a16:creationId xmlns:a16="http://schemas.microsoft.com/office/drawing/2014/main" id="{0383C8FE-DF22-43FE-89D4-AE4DC14EA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547" y="4205227"/>
            <a:ext cx="3329307" cy="249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3E95B0E-6E58-2D4E-81DD-CDC2C0B3F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1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s something like airPHX a viable solution for Curling clubs? : Curling">
            <a:extLst>
              <a:ext uri="{FF2B5EF4-FFF2-40B4-BE49-F238E27FC236}">
                <a16:creationId xmlns:a16="http://schemas.microsoft.com/office/drawing/2014/main" id="{541055B0-27AE-C24D-BE6E-DF4C06601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5" b="-4"/>
          <a:stretch/>
        </p:blipFill>
        <p:spPr bwMode="auto">
          <a:xfrm>
            <a:off x="6141603" y="0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ffectLst>
            <a:outerShdw dist="177800" dir="2820000" sx="109000" sy="109000" algn="ctr" rotWithShape="0">
              <a:schemeClr val="accent1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15E4504-79B6-F24E-A6CA-02883DE8FFCC}"/>
              </a:ext>
            </a:extLst>
          </p:cNvPr>
          <p:cNvSpPr/>
          <p:nvPr/>
        </p:nvSpPr>
        <p:spPr>
          <a:xfrm>
            <a:off x="6383913" y="3556972"/>
            <a:ext cx="1077200" cy="107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E76F9B-7CF2-F440-85C2-426F45679CE8}"/>
              </a:ext>
            </a:extLst>
          </p:cNvPr>
          <p:cNvSpPr/>
          <p:nvPr/>
        </p:nvSpPr>
        <p:spPr>
          <a:xfrm>
            <a:off x="7025009" y="4269855"/>
            <a:ext cx="523009" cy="52300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F1A5ED-A8A0-364F-BB93-75FB3D7FD8C7}"/>
              </a:ext>
            </a:extLst>
          </p:cNvPr>
          <p:cNvSpPr/>
          <p:nvPr/>
        </p:nvSpPr>
        <p:spPr>
          <a:xfrm>
            <a:off x="10664953" y="1743349"/>
            <a:ext cx="523009" cy="5230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2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9DEB028-1E0E-EB44-9B91-565BAD63E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F881D4-D3FB-774F-AF3B-4874DC7BBEA2}"/>
              </a:ext>
            </a:extLst>
          </p:cNvPr>
          <p:cNvSpPr/>
          <p:nvPr/>
        </p:nvSpPr>
        <p:spPr>
          <a:xfrm>
            <a:off x="2304907" y="2412144"/>
            <a:ext cx="75821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effectLst/>
              </a:rPr>
              <a:t>DCFA facilities have logged </a:t>
            </a:r>
            <a:r>
              <a:rPr lang="en-US" sz="2400" b="1" i="0" dirty="0">
                <a:solidFill>
                  <a:schemeClr val="accent1"/>
                </a:solidFill>
                <a:effectLst/>
              </a:rPr>
              <a:t>371,676 member check-ins</a:t>
            </a:r>
            <a:r>
              <a:rPr lang="en-US" sz="2400" b="0" i="0" dirty="0">
                <a:effectLst/>
              </a:rPr>
              <a:t> since the Phase 2 reopening in June 2020 with only              </a:t>
            </a:r>
            <a:r>
              <a:rPr lang="en-US" sz="2400" dirty="0">
                <a:solidFill>
                  <a:srgbClr val="C00000"/>
                </a:solidFill>
              </a:rPr>
              <a:t>8</a:t>
            </a:r>
            <a:r>
              <a:rPr lang="en-US" sz="2400" b="0" i="0" dirty="0">
                <a:solidFill>
                  <a:srgbClr val="C00000"/>
                </a:solidFill>
                <a:effectLst/>
              </a:rPr>
              <a:t> reported cases (0.0022%).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2400" b="1" i="0" dirty="0">
                <a:solidFill>
                  <a:schemeClr val="accent1"/>
                </a:solidFill>
                <a:effectLst/>
              </a:rPr>
              <a:t>None of the reported cases were contact traced back to the fitness facility and there was no additional spread.</a:t>
            </a:r>
            <a:endParaRPr lang="en-US" sz="2400" b="1" dirty="0">
              <a:solidFill>
                <a:schemeClr val="accent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39AC6D-2E52-DA48-8833-17E354B7FE56}"/>
              </a:ext>
            </a:extLst>
          </p:cNvPr>
          <p:cNvSpPr/>
          <p:nvPr/>
        </p:nvSpPr>
        <p:spPr>
          <a:xfrm>
            <a:off x="5178921" y="1584844"/>
            <a:ext cx="1834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21990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8831EC-CFE7-134B-9409-81207CD84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07E003-7737-0B43-8CC8-B4D366F6AF81}"/>
              </a:ext>
            </a:extLst>
          </p:cNvPr>
          <p:cNvSpPr/>
          <p:nvPr/>
        </p:nvSpPr>
        <p:spPr>
          <a:xfrm>
            <a:off x="2304907" y="4962044"/>
            <a:ext cx="7582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/>
              </a:rPr>
              <a:t>or… statistically irrelevant!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CC5F1F-B859-B944-AFCB-5D38744AE7CE}"/>
              </a:ext>
            </a:extLst>
          </p:cNvPr>
          <p:cNvSpPr/>
          <p:nvPr/>
        </p:nvSpPr>
        <p:spPr>
          <a:xfrm>
            <a:off x="3757860" y="3330828"/>
            <a:ext cx="467628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b="1" dirty="0">
                <a:solidFill>
                  <a:srgbClr val="FFFFD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0.002%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5923B3-7893-304E-AF1A-2FDE09A1D82E}"/>
              </a:ext>
            </a:extLst>
          </p:cNvPr>
          <p:cNvSpPr txBox="1"/>
          <p:nvPr/>
        </p:nvSpPr>
        <p:spPr>
          <a:xfrm>
            <a:off x="495523" y="1183915"/>
            <a:ext cx="534444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 industry survey conducted by MXM, consisting of 2,877 fitness facilities, reported 1,155 COVID-19 cases out of 49.4 million check-ins.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B7C4BE-CFB4-C641-A136-B54DCD73897F}"/>
              </a:ext>
            </a:extLst>
          </p:cNvPr>
          <p:cNvSpPr/>
          <p:nvPr/>
        </p:nvSpPr>
        <p:spPr>
          <a:xfrm>
            <a:off x="1645920" y="2924606"/>
            <a:ext cx="890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Out of 49.4 Million check-ins the percent of COVID-19 Cases is: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6BE07E-85AB-014E-A353-B03AE581E77F}"/>
              </a:ext>
            </a:extLst>
          </p:cNvPr>
          <p:cNvSpPr/>
          <p:nvPr/>
        </p:nvSpPr>
        <p:spPr>
          <a:xfrm>
            <a:off x="495523" y="261129"/>
            <a:ext cx="5161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Fitness Industry Key Facts &amp; Data</a:t>
            </a:r>
          </a:p>
        </p:txBody>
      </p:sp>
    </p:spTree>
    <p:extLst>
      <p:ext uri="{BB962C8B-B14F-4D97-AF65-F5344CB8AC3E}">
        <p14:creationId xmlns:p14="http://schemas.microsoft.com/office/powerpoint/2010/main" val="146513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50923C63-C20D-4446-92C8-30255FEB6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7AEB8D-45B1-0F46-80AA-0B752F438C67}"/>
              </a:ext>
            </a:extLst>
          </p:cNvPr>
          <p:cNvSpPr/>
          <p:nvPr/>
        </p:nvSpPr>
        <p:spPr>
          <a:xfrm>
            <a:off x="5965362" y="1346941"/>
            <a:ext cx="5645496" cy="2541478"/>
          </a:xfrm>
          <a:prstGeom prst="rect">
            <a:avLst/>
          </a:prstGeom>
          <a:solidFill>
            <a:srgbClr val="FFF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F881D4-D3FB-774F-AF3B-4874DC7BBEA2}"/>
              </a:ext>
            </a:extLst>
          </p:cNvPr>
          <p:cNvSpPr/>
          <p:nvPr/>
        </p:nvSpPr>
        <p:spPr>
          <a:xfrm>
            <a:off x="6348275" y="1664049"/>
            <a:ext cx="4961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Louisiana</a:t>
            </a:r>
            <a:r>
              <a:rPr lang="en-US" sz="2400" dirty="0"/>
              <a:t> tracks data on COVID-19 cases by physical setting.  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Gym/Fitness ranked 15</a:t>
            </a:r>
            <a:r>
              <a:rPr lang="en-US" sz="2400" b="1" baseline="30000" dirty="0">
                <a:solidFill>
                  <a:srgbClr val="C00000"/>
                </a:solidFill>
              </a:rPr>
              <a:t>th</a:t>
            </a:r>
            <a:r>
              <a:rPr lang="en-US" sz="2400" b="1" dirty="0">
                <a:solidFill>
                  <a:srgbClr val="C00000"/>
                </a:solidFill>
              </a:rPr>
              <a:t> out of 19 </a:t>
            </a:r>
            <a:r>
              <a:rPr lang="en-US" sz="2400" dirty="0"/>
              <a:t>in volume of COVID-19 cases.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39AC6D-2E52-DA48-8833-17E354B7FE56}"/>
              </a:ext>
            </a:extLst>
          </p:cNvPr>
          <p:cNvSpPr/>
          <p:nvPr/>
        </p:nvSpPr>
        <p:spPr>
          <a:xfrm>
            <a:off x="495523" y="261129"/>
            <a:ext cx="8181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Fitness Industry Key Facts &amp; Data Continued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02500CA-4A0E-4E6C-B276-4F576F414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27233"/>
              </p:ext>
            </p:extLst>
          </p:nvPr>
        </p:nvGraphicFramePr>
        <p:xfrm>
          <a:off x="495523" y="1346941"/>
          <a:ext cx="5151653" cy="502438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53619">
                  <a:extLst>
                    <a:ext uri="{9D8B030D-6E8A-4147-A177-3AD203B41FA5}">
                      <a16:colId xmlns:a16="http://schemas.microsoft.com/office/drawing/2014/main" val="1660646985"/>
                    </a:ext>
                  </a:extLst>
                </a:gridCol>
                <a:gridCol w="1343428">
                  <a:extLst>
                    <a:ext uri="{9D8B030D-6E8A-4147-A177-3AD203B41FA5}">
                      <a16:colId xmlns:a16="http://schemas.microsoft.com/office/drawing/2014/main" val="1472991797"/>
                    </a:ext>
                  </a:extLst>
                </a:gridCol>
                <a:gridCol w="1254606">
                  <a:extLst>
                    <a:ext uri="{9D8B030D-6E8A-4147-A177-3AD203B41FA5}">
                      <a16:colId xmlns:a16="http://schemas.microsoft.com/office/drawing/2014/main" val="676504701"/>
                    </a:ext>
                  </a:extLst>
                </a:gridCol>
              </a:tblGrid>
              <a:tr h="862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OUTBREAK SETTING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NUMBER OF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OUTBREAKS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CASES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3923235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Automotive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14 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62 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2523112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Bar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43 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484 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4373270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Camp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2 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10 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7138645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Casino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 dirty="0">
                          <a:effectLst/>
                        </a:rPr>
                        <a:t>10 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227 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751828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Child Daycare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31 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113 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2530175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Construction Site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7 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74 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5777483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Food Processing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33 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875 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3250206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Funeral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3 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6 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9079883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Gym/Fitness Setting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8135803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Industrial Setting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72 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effectLst/>
                        </a:rPr>
                        <a:t>493 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4888376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Office Space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102 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2077011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Other Worksite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965506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Recreation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9753569"/>
                  </a:ext>
                </a:extLst>
              </a:tr>
              <a:tr h="2010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Religious Services/Event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233 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3874247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Restaurant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53 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230 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7829741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Retail Setting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141 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2448257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Ship/Boat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900110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Social Event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64 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4477956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Wedding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57 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0898972"/>
                  </a:ext>
                </a:extLst>
              </a:tr>
              <a:tr h="208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Grand Total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451 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3449 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89830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3AA864-05D0-0642-B848-063FD390759D}"/>
              </a:ext>
            </a:extLst>
          </p:cNvPr>
          <p:cNvSpPr/>
          <p:nvPr/>
        </p:nvSpPr>
        <p:spPr>
          <a:xfrm>
            <a:off x="5664188" y="4529133"/>
            <a:ext cx="5645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Additional data</a:t>
            </a:r>
            <a:r>
              <a:rPr lang="en-US" dirty="0"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 available on the DCFA website</a:t>
            </a:r>
          </a:p>
        </p:txBody>
      </p:sp>
    </p:spTree>
    <p:extLst>
      <p:ext uri="{BB962C8B-B14F-4D97-AF65-F5344CB8AC3E}">
        <p14:creationId xmlns:p14="http://schemas.microsoft.com/office/powerpoint/2010/main" val="52647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38B7C8-E8AC-A241-90E0-977F5F344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7824D6-F353-F94C-9E32-5C2F94B0539F}"/>
              </a:ext>
            </a:extLst>
          </p:cNvPr>
          <p:cNvSpPr/>
          <p:nvPr/>
        </p:nvSpPr>
        <p:spPr>
          <a:xfrm>
            <a:off x="625642" y="983922"/>
            <a:ext cx="10940716" cy="4855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305994-F4FE-422F-8385-84B6E1E3E7D4}"/>
              </a:ext>
            </a:extLst>
          </p:cNvPr>
          <p:cNvSpPr/>
          <p:nvPr/>
        </p:nvSpPr>
        <p:spPr>
          <a:xfrm>
            <a:off x="921521" y="1283192"/>
            <a:ext cx="103489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Fitness Facilities provide community and social encouragement.  District residents are far more likely to exercise consistently with us than outdoors or at home.  We </a:t>
            </a:r>
            <a:r>
              <a:rPr lang="en-US" b="1" dirty="0">
                <a:ea typeface="Helvetica Neue" panose="02000503000000020004" pitchFamily="2" charset="0"/>
                <a:cs typeface="Helvetica Neue" panose="02000503000000020004" pitchFamily="2" charset="0"/>
              </a:rPr>
              <a:t>safely </a:t>
            </a:r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provide an alternative outlet to the social gatherings that have caused a recent increase in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Chicago Medical Society</a:t>
            </a:r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 has endorsed fitness facilities in a recent letter to Mayor Lightfoot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ea typeface="Helvetica Neue" panose="02000503000000020004" pitchFamily="2" charset="0"/>
                <a:cs typeface="Helvetica Neue" panose="02000503000000020004" pitchFamily="2" charset="0"/>
              </a:rPr>
              <a:t>Why not just go outside?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Temperatures are dropping as we enter the Winter 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Many people are not comfortable exercising outdoors during their preferred times (mornings before sunrise and evenings after sunset) due to perceived safety, visibility, and park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ea typeface="Helvetica Neue" panose="02000503000000020004" pitchFamily="2" charset="0"/>
                <a:cs typeface="Helvetica Neue" panose="02000503000000020004" pitchFamily="2" charset="0"/>
              </a:rPr>
              <a:t>Why not just exercise at home?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Residential space limitations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Availability and affordability of fitness equipment and technology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A28D23-1675-D744-91CB-30B6A28B186D}"/>
              </a:ext>
            </a:extLst>
          </p:cNvPr>
          <p:cNvSpPr/>
          <p:nvPr/>
        </p:nvSpPr>
        <p:spPr>
          <a:xfrm>
            <a:off x="495523" y="261129"/>
            <a:ext cx="4709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Why are Fitness Facilities Critical? </a:t>
            </a:r>
          </a:p>
        </p:txBody>
      </p:sp>
    </p:spTree>
    <p:extLst>
      <p:ext uri="{BB962C8B-B14F-4D97-AF65-F5344CB8AC3E}">
        <p14:creationId xmlns:p14="http://schemas.microsoft.com/office/powerpoint/2010/main" val="2845557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837</Words>
  <Application>Microsoft Office PowerPoint</Application>
  <PresentationFormat>Widescreen</PresentationFormat>
  <Paragraphs>141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McCarey</dc:creator>
  <cp:lastModifiedBy>Aaron Moore</cp:lastModifiedBy>
  <cp:revision>72</cp:revision>
  <dcterms:created xsi:type="dcterms:W3CDTF">2020-11-16T21:23:34Z</dcterms:created>
  <dcterms:modified xsi:type="dcterms:W3CDTF">2020-11-18T14:54:29Z</dcterms:modified>
</cp:coreProperties>
</file>